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3" r:id="rId5"/>
    <p:sldId id="256" r:id="rId6"/>
    <p:sldId id="264" r:id="rId7"/>
    <p:sldId id="270" r:id="rId8"/>
    <p:sldId id="271" r:id="rId9"/>
    <p:sldId id="269" r:id="rId10"/>
    <p:sldId id="268" r:id="rId11"/>
    <p:sldId id="266" r:id="rId12"/>
    <p:sldId id="273" r:id="rId13"/>
    <p:sldId id="272" r:id="rId14"/>
    <p:sldId id="265" r:id="rId15"/>
  </p:sldIdLst>
  <p:sldSz cx="12192000" cy="6858000"/>
  <p:notesSz cx="6742113"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on Smit" initials="MS" lastIdx="1" clrIdx="0">
    <p:extLst>
      <p:ext uri="{19B8F6BF-5375-455C-9EA6-DF929625EA0E}">
        <p15:presenceInfo xmlns:p15="http://schemas.microsoft.com/office/powerpoint/2012/main" userId="S::m.smit2@hva.nl::4e58537d-d306-45bb-a9f4-2a3cc5abd8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DDFC"/>
    <a:srgbClr val="D1FDD3"/>
    <a:srgbClr val="FDFDD1"/>
    <a:srgbClr val="FFD5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35F47B3F-90DA-4962-8C3B-AD2D8B9F141B}" type="datetimeFigureOut">
              <a:rPr lang="nl-NL" smtClean="0"/>
              <a:t>19-5-2022</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515E8150-83AB-4DDC-AB41-E92C77E1D275}"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98035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F47B3F-90DA-4962-8C3B-AD2D8B9F141B}"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15E8150-83AB-4DDC-AB41-E92C77E1D275}"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5053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F47B3F-90DA-4962-8C3B-AD2D8B9F141B}"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15E8150-83AB-4DDC-AB41-E92C77E1D275}"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1011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idx="1"/>
          </p:nvPr>
        </p:nvSpPr>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F47B3F-90DA-4962-8C3B-AD2D8B9F141B}"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15E8150-83AB-4DDC-AB41-E92C77E1D275}"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58927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5F47B3F-90DA-4962-8C3B-AD2D8B9F141B}" type="datetimeFigureOut">
              <a:rPr lang="nl-NL" smtClean="0"/>
              <a:t>19-5-2022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15E8150-83AB-4DDC-AB41-E92C77E1D275}"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17234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a:p>
        </p:txBody>
      </p:sp>
      <p:sp>
        <p:nvSpPr>
          <p:cNvPr id="3" name="Content Placeholder 2"/>
          <p:cNvSpPr>
            <a:spLocks noGrp="1"/>
          </p:cNvSpPr>
          <p:nvPr>
            <p:ph sz="half" idx="1"/>
          </p:nvPr>
        </p:nvSpPr>
        <p:spPr>
          <a:xfrm>
            <a:off x="1447331" y="2010878"/>
            <a:ext cx="4645152" cy="344859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413771" y="2017343"/>
            <a:ext cx="4645152" cy="344152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F47B3F-90DA-4962-8C3B-AD2D8B9F141B}"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15E8150-83AB-4DDC-AB41-E92C77E1D275}"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59484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447191" y="2824269"/>
            <a:ext cx="4645152" cy="264445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5F47B3F-90DA-4962-8C3B-AD2D8B9F141B}" type="datetimeFigureOut">
              <a:rPr lang="nl-NL" smtClean="0"/>
              <a:t>19-5-2022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15E8150-83AB-4DDC-AB41-E92C77E1D275}"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79628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35F47B3F-90DA-4962-8C3B-AD2D8B9F141B}" type="datetimeFigureOut">
              <a:rPr lang="nl-NL" smtClean="0"/>
              <a:t>19-5-2022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15E8150-83AB-4DDC-AB41-E92C77E1D275}"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16266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F47B3F-90DA-4962-8C3B-AD2D8B9F141B}" type="datetimeFigureOut">
              <a:rPr lang="nl-NL" smtClean="0"/>
              <a:t>19-5-2022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15E8150-83AB-4DDC-AB41-E92C77E1D275}" type="slidenum">
              <a:rPr lang="nl-NL" smtClean="0"/>
              <a:t>‹nr.›</a:t>
            </a:fld>
            <a:endParaRPr lang="nl-NL"/>
          </a:p>
        </p:txBody>
      </p:sp>
    </p:spTree>
    <p:extLst>
      <p:ext uri="{BB962C8B-B14F-4D97-AF65-F5344CB8AC3E}">
        <p14:creationId xmlns:p14="http://schemas.microsoft.com/office/powerpoint/2010/main" val="2610735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a:p>
        </p:txBody>
      </p:sp>
      <p:sp>
        <p:nvSpPr>
          <p:cNvPr id="3" name="Content Placeholder 2"/>
          <p:cNvSpPr>
            <a:spLocks noGrp="1"/>
          </p:cNvSpPr>
          <p:nvPr>
            <p:ph idx="1"/>
          </p:nvPr>
        </p:nvSpPr>
        <p:spPr>
          <a:xfrm>
            <a:off x="5043714" y="798974"/>
            <a:ext cx="6012470" cy="4658826"/>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5F47B3F-90DA-4962-8C3B-AD2D8B9F141B}" type="datetimeFigureOut">
              <a:rPr lang="nl-NL" smtClean="0"/>
              <a:t>19-5-2022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15E8150-83AB-4DDC-AB41-E92C77E1D275}"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43875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35F47B3F-90DA-4962-8C3B-AD2D8B9F141B}" type="datetimeFigureOut">
              <a:rPr lang="nl-NL" smtClean="0"/>
              <a:t>19-5-2022</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nl-NL"/>
          </a:p>
        </p:txBody>
      </p:sp>
      <p:sp>
        <p:nvSpPr>
          <p:cNvPr id="7" name="Slide Number Placeholder 6"/>
          <p:cNvSpPr>
            <a:spLocks noGrp="1"/>
          </p:cNvSpPr>
          <p:nvPr>
            <p:ph type="sldNum" sz="quarter" idx="12"/>
          </p:nvPr>
        </p:nvSpPr>
        <p:spPr/>
        <p:txBody>
          <a:bodyPr/>
          <a:lstStyle/>
          <a:p>
            <a:fld id="{515E8150-83AB-4DDC-AB41-E92C77E1D275}"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492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35F47B3F-90DA-4962-8C3B-AD2D8B9F141B}" type="datetimeFigureOut">
              <a:rPr lang="nl-NL" smtClean="0"/>
              <a:t>19-5-2022</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15E8150-83AB-4DDC-AB41-E92C77E1D275}"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72638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9" Type="http://schemas.openxmlformats.org/officeDocument/2006/relationships/image" Target="../media/image40.png"/><Relationship Id="rId3" Type="http://schemas.openxmlformats.org/officeDocument/2006/relationships/image" Target="../media/image4.png"/><Relationship Id="rId21" Type="http://schemas.openxmlformats.org/officeDocument/2006/relationships/image" Target="../media/image22.png"/><Relationship Id="rId34" Type="http://schemas.openxmlformats.org/officeDocument/2006/relationships/image" Target="../media/image35.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png"/><Relationship Id="rId33" Type="http://schemas.openxmlformats.org/officeDocument/2006/relationships/image" Target="../media/image34.png"/><Relationship Id="rId38" Type="http://schemas.openxmlformats.org/officeDocument/2006/relationships/image" Target="../media/image39.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29"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32" Type="http://schemas.openxmlformats.org/officeDocument/2006/relationships/image" Target="../media/image33.png"/><Relationship Id="rId37" Type="http://schemas.openxmlformats.org/officeDocument/2006/relationships/image" Target="../media/image38.png"/><Relationship Id="rId40" Type="http://schemas.openxmlformats.org/officeDocument/2006/relationships/image" Target="../media/image41.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28" Type="http://schemas.openxmlformats.org/officeDocument/2006/relationships/image" Target="../media/image29.png"/><Relationship Id="rId36" Type="http://schemas.openxmlformats.org/officeDocument/2006/relationships/image" Target="../media/image37.png"/><Relationship Id="rId10" Type="http://schemas.openxmlformats.org/officeDocument/2006/relationships/image" Target="../media/image11.png"/><Relationship Id="rId19" Type="http://schemas.openxmlformats.org/officeDocument/2006/relationships/image" Target="../media/image20.png"/><Relationship Id="rId31" Type="http://schemas.openxmlformats.org/officeDocument/2006/relationships/image" Target="../media/image32.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 Id="rId27" Type="http://schemas.openxmlformats.org/officeDocument/2006/relationships/image" Target="../media/image28.png"/><Relationship Id="rId30" Type="http://schemas.openxmlformats.org/officeDocument/2006/relationships/image" Target="../media/image31.png"/><Relationship Id="rId35" Type="http://schemas.openxmlformats.org/officeDocument/2006/relationships/image" Target="../media/image3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E0DE6-9683-4D48-8DBF-066DC7A58E67}"/>
              </a:ext>
            </a:extLst>
          </p:cNvPr>
          <p:cNvSpPr>
            <a:spLocks noGrp="1"/>
          </p:cNvSpPr>
          <p:nvPr>
            <p:ph type="ctrTitle"/>
          </p:nvPr>
        </p:nvSpPr>
        <p:spPr>
          <a:xfrm>
            <a:off x="1900845" y="0"/>
            <a:ext cx="8390310" cy="2541431"/>
          </a:xfrm>
        </p:spPr>
        <p:txBody>
          <a:bodyPr>
            <a:normAutofit/>
          </a:bodyPr>
          <a:lstStyle/>
          <a:p>
            <a:pPr algn="ctr"/>
            <a:r>
              <a:rPr lang="en-US" sz="6600"/>
              <a:t>Controlfunctie spel</a:t>
            </a:r>
            <a:endParaRPr lang="nl-NL" sz="6600"/>
          </a:p>
        </p:txBody>
      </p:sp>
      <p:sp>
        <p:nvSpPr>
          <p:cNvPr id="3" name="Ondertitel 2">
            <a:extLst>
              <a:ext uri="{FF2B5EF4-FFF2-40B4-BE49-F238E27FC236}">
                <a16:creationId xmlns:a16="http://schemas.microsoft.com/office/drawing/2014/main" id="{311B6D78-EB60-46E8-B86E-2963C33333C4}"/>
              </a:ext>
            </a:extLst>
          </p:cNvPr>
          <p:cNvSpPr>
            <a:spLocks noGrp="1"/>
          </p:cNvSpPr>
          <p:nvPr>
            <p:ph type="subTitle" idx="1"/>
          </p:nvPr>
        </p:nvSpPr>
        <p:spPr>
          <a:xfrm>
            <a:off x="2417780" y="3531204"/>
            <a:ext cx="8637072" cy="2524498"/>
          </a:xfrm>
        </p:spPr>
        <p:txBody>
          <a:bodyPr>
            <a:normAutofit/>
          </a:bodyPr>
          <a:lstStyle/>
          <a:p>
            <a:r>
              <a:rPr lang="en-US" i="1"/>
              <a:t>Op speelse manier prioriteiten bepalen voor de inrichting van de onafhankelijke controlfunctie</a:t>
            </a:r>
          </a:p>
          <a:p>
            <a:endParaRPr lang="en-US" i="1"/>
          </a:p>
          <a:p>
            <a:r>
              <a:rPr lang="nl-NL" i="1"/>
              <a:t>Marion Smit, onderzoeker </a:t>
            </a:r>
            <a:r>
              <a:rPr lang="nl-AW" i="1"/>
              <a:t>bij project ‘</a:t>
            </a:r>
            <a:r>
              <a:rPr lang="nl-NL" i="1"/>
              <a:t>Van Goeden huize</a:t>
            </a:r>
            <a:r>
              <a:rPr lang="nl-AW" i="1"/>
              <a:t>’</a:t>
            </a:r>
            <a:endParaRPr lang="nl-NL" i="1"/>
          </a:p>
          <a:p>
            <a:r>
              <a:rPr lang="nl-NL" i="1"/>
              <a:t>(project van de HvA, het zijlstra center en Hofmeier)</a:t>
            </a:r>
          </a:p>
        </p:txBody>
      </p:sp>
      <p:pic>
        <p:nvPicPr>
          <p:cNvPr id="4" name="Afbeelding 3">
            <a:extLst>
              <a:ext uri="{FF2B5EF4-FFF2-40B4-BE49-F238E27FC236}">
                <a16:creationId xmlns:a16="http://schemas.microsoft.com/office/drawing/2014/main" id="{BA54F01E-30C1-49DB-B189-D3AAED7B53C7}"/>
              </a:ext>
            </a:extLst>
          </p:cNvPr>
          <p:cNvPicPr>
            <a:picLocks noChangeAspect="1"/>
          </p:cNvPicPr>
          <p:nvPr/>
        </p:nvPicPr>
        <p:blipFill>
          <a:blip r:embed="rId2"/>
          <a:stretch>
            <a:fillRect/>
          </a:stretch>
        </p:blipFill>
        <p:spPr>
          <a:xfrm>
            <a:off x="304799" y="2110571"/>
            <a:ext cx="4945627" cy="1329916"/>
          </a:xfrm>
          <a:prstGeom prst="rect">
            <a:avLst/>
          </a:prstGeom>
        </p:spPr>
      </p:pic>
    </p:spTree>
    <p:extLst>
      <p:ext uri="{BB962C8B-B14F-4D97-AF65-F5344CB8AC3E}">
        <p14:creationId xmlns:p14="http://schemas.microsoft.com/office/powerpoint/2010/main" val="4278252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kstvak 22">
            <a:extLst>
              <a:ext uri="{FF2B5EF4-FFF2-40B4-BE49-F238E27FC236}">
                <a16:creationId xmlns:a16="http://schemas.microsoft.com/office/drawing/2014/main" id="{8F0D10F5-8720-4D8B-95BC-06FA4E9335B6}"/>
              </a:ext>
            </a:extLst>
          </p:cNvPr>
          <p:cNvSpPr txBox="1"/>
          <p:nvPr/>
        </p:nvSpPr>
        <p:spPr>
          <a:xfrm>
            <a:off x="5810865" y="946324"/>
            <a:ext cx="6096521" cy="3970318"/>
          </a:xfrm>
          <a:prstGeom prst="rect">
            <a:avLst/>
          </a:prstGeom>
          <a:noFill/>
        </p:spPr>
        <p:txBody>
          <a:bodyPr wrap="square" rtlCol="0">
            <a:spAutoFit/>
          </a:bodyPr>
          <a:lstStyle/>
          <a:p>
            <a:r>
              <a:rPr lang="en-US" sz="2800"/>
              <a:t>Wat vindt u ervan?</a:t>
            </a:r>
          </a:p>
          <a:p>
            <a:r>
              <a:rPr lang="en-US" sz="2800"/>
              <a:t>Waarbij zou u het kunnen gebruiken?</a:t>
            </a:r>
          </a:p>
          <a:p>
            <a:endParaRPr lang="en-US" sz="2800"/>
          </a:p>
          <a:p>
            <a:r>
              <a:rPr lang="en-US" sz="2800"/>
              <a:t>Wat zou het kunnen verbeteren?</a:t>
            </a:r>
          </a:p>
          <a:p>
            <a:endParaRPr lang="en-US" sz="2800"/>
          </a:p>
          <a:p>
            <a:r>
              <a:rPr lang="en-US" sz="2800"/>
              <a:t>Zou u een eigen versie maken?</a:t>
            </a:r>
          </a:p>
          <a:p>
            <a:endParaRPr lang="en-US" sz="2800"/>
          </a:p>
          <a:p>
            <a:r>
              <a:rPr lang="en-US" sz="2800"/>
              <a:t>Werkt het ook voor andere functies?</a:t>
            </a:r>
          </a:p>
          <a:p>
            <a:endParaRPr lang="nl-NL" sz="2800"/>
          </a:p>
        </p:txBody>
      </p:sp>
      <p:sp>
        <p:nvSpPr>
          <p:cNvPr id="24" name="Titel 1">
            <a:extLst>
              <a:ext uri="{FF2B5EF4-FFF2-40B4-BE49-F238E27FC236}">
                <a16:creationId xmlns:a16="http://schemas.microsoft.com/office/drawing/2014/main" id="{2835A6AD-E09A-4014-89B1-06C489CFD245}"/>
              </a:ext>
            </a:extLst>
          </p:cNvPr>
          <p:cNvSpPr txBox="1">
            <a:spLocks/>
          </p:cNvSpPr>
          <p:nvPr/>
        </p:nvSpPr>
        <p:spPr>
          <a:xfrm>
            <a:off x="527240" y="217810"/>
            <a:ext cx="9603275" cy="1049235"/>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a:t>Wat heeft u eraan?</a:t>
            </a:r>
            <a:endParaRPr lang="nl-NL"/>
          </a:p>
        </p:txBody>
      </p:sp>
      <p:pic>
        <p:nvPicPr>
          <p:cNvPr id="3" name="Afbeelding 2">
            <a:extLst>
              <a:ext uri="{FF2B5EF4-FFF2-40B4-BE49-F238E27FC236}">
                <a16:creationId xmlns:a16="http://schemas.microsoft.com/office/drawing/2014/main" id="{3ABC8F40-D345-42C1-88BB-32199BB4158A}"/>
              </a:ext>
            </a:extLst>
          </p:cNvPr>
          <p:cNvPicPr>
            <a:picLocks noChangeAspect="1"/>
          </p:cNvPicPr>
          <p:nvPr/>
        </p:nvPicPr>
        <p:blipFill>
          <a:blip r:embed="rId2"/>
          <a:stretch>
            <a:fillRect/>
          </a:stretch>
        </p:blipFill>
        <p:spPr>
          <a:xfrm>
            <a:off x="421958" y="1221055"/>
            <a:ext cx="4716493" cy="4911390"/>
          </a:xfrm>
          <a:prstGeom prst="rect">
            <a:avLst/>
          </a:prstGeom>
        </p:spPr>
      </p:pic>
    </p:spTree>
    <p:extLst>
      <p:ext uri="{BB962C8B-B14F-4D97-AF65-F5344CB8AC3E}">
        <p14:creationId xmlns:p14="http://schemas.microsoft.com/office/powerpoint/2010/main" val="2084120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ep 35">
            <a:extLst>
              <a:ext uri="{FF2B5EF4-FFF2-40B4-BE49-F238E27FC236}">
                <a16:creationId xmlns:a16="http://schemas.microsoft.com/office/drawing/2014/main" id="{DED3D58F-D6E6-4FB3-8703-641C269E7511}"/>
              </a:ext>
            </a:extLst>
          </p:cNvPr>
          <p:cNvGrpSpPr/>
          <p:nvPr/>
        </p:nvGrpSpPr>
        <p:grpSpPr>
          <a:xfrm>
            <a:off x="567599" y="573278"/>
            <a:ext cx="4813301" cy="6028832"/>
            <a:chOff x="3180170" y="629261"/>
            <a:chExt cx="4813301" cy="6028832"/>
          </a:xfrm>
        </p:grpSpPr>
        <p:sp>
          <p:nvSpPr>
            <p:cNvPr id="37" name="Rechthoek 36">
              <a:extLst>
                <a:ext uri="{FF2B5EF4-FFF2-40B4-BE49-F238E27FC236}">
                  <a16:creationId xmlns:a16="http://schemas.microsoft.com/office/drawing/2014/main" id="{C8367671-9A05-4668-9F9B-36259B73015E}"/>
                </a:ext>
              </a:extLst>
            </p:cNvPr>
            <p:cNvSpPr/>
            <p:nvPr/>
          </p:nvSpPr>
          <p:spPr>
            <a:xfrm>
              <a:off x="4486468" y="4260125"/>
              <a:ext cx="1073021" cy="2397967"/>
            </a:xfrm>
            <a:prstGeom prst="rect">
              <a:avLst/>
            </a:prstGeom>
            <a:solidFill>
              <a:srgbClr val="70AD47">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Rechthoek 37">
              <a:extLst>
                <a:ext uri="{FF2B5EF4-FFF2-40B4-BE49-F238E27FC236}">
                  <a16:creationId xmlns:a16="http://schemas.microsoft.com/office/drawing/2014/main" id="{D52B04DC-FB62-44B4-A4AE-14A9B9624FF9}"/>
                </a:ext>
              </a:extLst>
            </p:cNvPr>
            <p:cNvSpPr/>
            <p:nvPr/>
          </p:nvSpPr>
          <p:spPr>
            <a:xfrm>
              <a:off x="5559489" y="4260126"/>
              <a:ext cx="1073021" cy="2397967"/>
            </a:xfrm>
            <a:prstGeom prst="rect">
              <a:avLst/>
            </a:prstGeom>
            <a:solidFill>
              <a:srgbClr val="70AD47">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9" name="Rechthoek 38">
              <a:extLst>
                <a:ext uri="{FF2B5EF4-FFF2-40B4-BE49-F238E27FC236}">
                  <a16:creationId xmlns:a16="http://schemas.microsoft.com/office/drawing/2014/main" id="{7C4D6985-F882-42B9-BAEB-A034F00CDC73}"/>
                </a:ext>
              </a:extLst>
            </p:cNvPr>
            <p:cNvSpPr/>
            <p:nvPr/>
          </p:nvSpPr>
          <p:spPr>
            <a:xfrm>
              <a:off x="4450916" y="3775587"/>
              <a:ext cx="2192479" cy="484537"/>
            </a:xfrm>
            <a:prstGeom prst="rect">
              <a:avLst/>
            </a:prstGeom>
            <a:solidFill>
              <a:srgbClr val="FFD5F4"/>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Rechthoek 39">
              <a:extLst>
                <a:ext uri="{FF2B5EF4-FFF2-40B4-BE49-F238E27FC236}">
                  <a16:creationId xmlns:a16="http://schemas.microsoft.com/office/drawing/2014/main" id="{8ECD57D8-BACE-40A0-8E37-85144A6977AC}"/>
                </a:ext>
              </a:extLst>
            </p:cNvPr>
            <p:cNvSpPr/>
            <p:nvPr/>
          </p:nvSpPr>
          <p:spPr>
            <a:xfrm>
              <a:off x="4486468" y="2806507"/>
              <a:ext cx="2146042" cy="484537"/>
            </a:xfrm>
            <a:prstGeom prst="rect">
              <a:avLst/>
            </a:prstGeom>
            <a:no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1" name="Rechthoek 40">
              <a:extLst>
                <a:ext uri="{FF2B5EF4-FFF2-40B4-BE49-F238E27FC236}">
                  <a16:creationId xmlns:a16="http://schemas.microsoft.com/office/drawing/2014/main" id="{3B7AC89B-E148-467E-AD8F-6FCD82058544}"/>
                </a:ext>
              </a:extLst>
            </p:cNvPr>
            <p:cNvSpPr/>
            <p:nvPr/>
          </p:nvSpPr>
          <p:spPr>
            <a:xfrm>
              <a:off x="4486468" y="3291047"/>
              <a:ext cx="2146042" cy="484537"/>
            </a:xfrm>
            <a:prstGeom prst="rect">
              <a:avLst/>
            </a:prstGeom>
            <a:no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Rechthoek 41">
              <a:extLst>
                <a:ext uri="{FF2B5EF4-FFF2-40B4-BE49-F238E27FC236}">
                  <a16:creationId xmlns:a16="http://schemas.microsoft.com/office/drawing/2014/main" id="{7EE534BC-CC5D-43BB-A05D-F90091C1E78D}"/>
                </a:ext>
              </a:extLst>
            </p:cNvPr>
            <p:cNvSpPr/>
            <p:nvPr/>
          </p:nvSpPr>
          <p:spPr>
            <a:xfrm>
              <a:off x="4486468" y="2321967"/>
              <a:ext cx="2146042" cy="484537"/>
            </a:xfrm>
            <a:prstGeom prst="rect">
              <a:avLst/>
            </a:prstGeom>
            <a:no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Rechthoek 42">
              <a:extLst>
                <a:ext uri="{FF2B5EF4-FFF2-40B4-BE49-F238E27FC236}">
                  <a16:creationId xmlns:a16="http://schemas.microsoft.com/office/drawing/2014/main" id="{9E369387-BF53-417D-8474-B53F4CF84D37}"/>
                </a:ext>
              </a:extLst>
            </p:cNvPr>
            <p:cNvSpPr/>
            <p:nvPr/>
          </p:nvSpPr>
          <p:spPr>
            <a:xfrm rot="19409820">
              <a:off x="7118399" y="2365919"/>
              <a:ext cx="875071" cy="1938159"/>
            </a:xfrm>
            <a:prstGeom prst="rect">
              <a:avLst/>
            </a:prstGeom>
            <a:no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Stroomdiagram: Uitstel 43">
              <a:extLst>
                <a:ext uri="{FF2B5EF4-FFF2-40B4-BE49-F238E27FC236}">
                  <a16:creationId xmlns:a16="http://schemas.microsoft.com/office/drawing/2014/main" id="{29C835BD-B1E9-4FFF-8BB6-7CD7639CA26A}"/>
                </a:ext>
              </a:extLst>
            </p:cNvPr>
            <p:cNvSpPr/>
            <p:nvPr/>
          </p:nvSpPr>
          <p:spPr>
            <a:xfrm>
              <a:off x="5590291" y="629261"/>
              <a:ext cx="1042219" cy="1515718"/>
            </a:xfrm>
            <a:prstGeom prst="flowChartDelay">
              <a:avLst/>
            </a:prstGeom>
            <a:solidFill>
              <a:srgbClr val="FFC000">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 name="Stroomdiagram: Uitstel 44">
              <a:extLst>
                <a:ext uri="{FF2B5EF4-FFF2-40B4-BE49-F238E27FC236}">
                  <a16:creationId xmlns:a16="http://schemas.microsoft.com/office/drawing/2014/main" id="{73834A4B-41FA-4E0B-84E2-C6E2224B4E60}"/>
                </a:ext>
              </a:extLst>
            </p:cNvPr>
            <p:cNvSpPr/>
            <p:nvPr/>
          </p:nvSpPr>
          <p:spPr>
            <a:xfrm rot="10800000">
              <a:off x="4486468" y="629261"/>
              <a:ext cx="1042219" cy="1515718"/>
            </a:xfrm>
            <a:prstGeom prst="flowChartDelay">
              <a:avLst/>
            </a:prstGeom>
            <a:solidFill>
              <a:srgbClr val="FFC000">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Rechthoek 45">
              <a:extLst>
                <a:ext uri="{FF2B5EF4-FFF2-40B4-BE49-F238E27FC236}">
                  <a16:creationId xmlns:a16="http://schemas.microsoft.com/office/drawing/2014/main" id="{C4CF4791-D61E-4A1A-A1D8-1084714E4FC9}"/>
                </a:ext>
              </a:extLst>
            </p:cNvPr>
            <p:cNvSpPr/>
            <p:nvPr/>
          </p:nvSpPr>
          <p:spPr>
            <a:xfrm rot="1856352">
              <a:off x="3180170" y="2459920"/>
              <a:ext cx="875071" cy="1938159"/>
            </a:xfrm>
            <a:prstGeom prst="rect">
              <a:avLst/>
            </a:prstGeom>
            <a:no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Rechthoek 46">
              <a:extLst>
                <a:ext uri="{FF2B5EF4-FFF2-40B4-BE49-F238E27FC236}">
                  <a16:creationId xmlns:a16="http://schemas.microsoft.com/office/drawing/2014/main" id="{82F99DFA-EE6A-4B0C-A102-F2F17417D831}"/>
                </a:ext>
              </a:extLst>
            </p:cNvPr>
            <p:cNvSpPr/>
            <p:nvPr/>
          </p:nvSpPr>
          <p:spPr>
            <a:xfrm rot="19409820">
              <a:off x="7118400" y="2365920"/>
              <a:ext cx="875071" cy="1938159"/>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Rechthoek 47">
              <a:extLst>
                <a:ext uri="{FF2B5EF4-FFF2-40B4-BE49-F238E27FC236}">
                  <a16:creationId xmlns:a16="http://schemas.microsoft.com/office/drawing/2014/main" id="{F7BB1700-BE3D-4D4E-9FA3-9EB06A6D42EF}"/>
                </a:ext>
              </a:extLst>
            </p:cNvPr>
            <p:cNvSpPr/>
            <p:nvPr/>
          </p:nvSpPr>
          <p:spPr>
            <a:xfrm rot="1856352">
              <a:off x="3180171" y="2459921"/>
              <a:ext cx="875071" cy="1938159"/>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Rechthoek 48">
              <a:extLst>
                <a:ext uri="{FF2B5EF4-FFF2-40B4-BE49-F238E27FC236}">
                  <a16:creationId xmlns:a16="http://schemas.microsoft.com/office/drawing/2014/main" id="{DB8EA72F-3C8F-47A7-A13E-4A81C3ED00CE}"/>
                </a:ext>
              </a:extLst>
            </p:cNvPr>
            <p:cNvSpPr/>
            <p:nvPr/>
          </p:nvSpPr>
          <p:spPr>
            <a:xfrm>
              <a:off x="4455666" y="4260126"/>
              <a:ext cx="1073021" cy="2397967"/>
            </a:xfrm>
            <a:prstGeom prst="rect">
              <a:avLst/>
            </a:prstGeom>
            <a:solidFill>
              <a:srgbClr val="70AD47">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Rechthoek 49">
              <a:extLst>
                <a:ext uri="{FF2B5EF4-FFF2-40B4-BE49-F238E27FC236}">
                  <a16:creationId xmlns:a16="http://schemas.microsoft.com/office/drawing/2014/main" id="{2D754D1D-CAB8-4E5A-B162-D432E89E6460}"/>
                </a:ext>
              </a:extLst>
            </p:cNvPr>
            <p:cNvSpPr/>
            <p:nvPr/>
          </p:nvSpPr>
          <p:spPr>
            <a:xfrm>
              <a:off x="4455666" y="2806508"/>
              <a:ext cx="2187728" cy="484537"/>
            </a:xfrm>
            <a:prstGeom prst="rect">
              <a:avLst/>
            </a:prstGeom>
            <a:solidFill>
              <a:srgbClr val="FFD5F4"/>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 name="Rechthoek 50">
              <a:extLst>
                <a:ext uri="{FF2B5EF4-FFF2-40B4-BE49-F238E27FC236}">
                  <a16:creationId xmlns:a16="http://schemas.microsoft.com/office/drawing/2014/main" id="{AAF79CD0-87E0-4EFE-8ADF-A0D79D3F51AF}"/>
                </a:ext>
              </a:extLst>
            </p:cNvPr>
            <p:cNvSpPr/>
            <p:nvPr/>
          </p:nvSpPr>
          <p:spPr>
            <a:xfrm>
              <a:off x="4455665" y="3291048"/>
              <a:ext cx="2187729" cy="484537"/>
            </a:xfrm>
            <a:prstGeom prst="rect">
              <a:avLst/>
            </a:prstGeom>
            <a:solidFill>
              <a:srgbClr val="FFD5F4"/>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 name="Rechthoek 51">
              <a:extLst>
                <a:ext uri="{FF2B5EF4-FFF2-40B4-BE49-F238E27FC236}">
                  <a16:creationId xmlns:a16="http://schemas.microsoft.com/office/drawing/2014/main" id="{7E519C1C-D679-47CE-B113-2C48DCD066A9}"/>
                </a:ext>
              </a:extLst>
            </p:cNvPr>
            <p:cNvSpPr/>
            <p:nvPr/>
          </p:nvSpPr>
          <p:spPr>
            <a:xfrm>
              <a:off x="4465624" y="2321967"/>
              <a:ext cx="2187728" cy="484537"/>
            </a:xfrm>
            <a:prstGeom prst="rect">
              <a:avLst/>
            </a:prstGeom>
            <a:solidFill>
              <a:srgbClr val="FFD5F4"/>
            </a:solidFill>
            <a:ln w="158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19" name="Tekstvak 18">
            <a:extLst>
              <a:ext uri="{FF2B5EF4-FFF2-40B4-BE49-F238E27FC236}">
                <a16:creationId xmlns:a16="http://schemas.microsoft.com/office/drawing/2014/main" id="{FD62C89C-4453-4AD6-B3EA-B8BA0032A5FD}"/>
              </a:ext>
            </a:extLst>
          </p:cNvPr>
          <p:cNvSpPr txBox="1"/>
          <p:nvPr/>
        </p:nvSpPr>
        <p:spPr>
          <a:xfrm>
            <a:off x="5810865" y="946324"/>
            <a:ext cx="6096521" cy="2492990"/>
          </a:xfrm>
          <a:prstGeom prst="rect">
            <a:avLst/>
          </a:prstGeom>
          <a:noFill/>
        </p:spPr>
        <p:txBody>
          <a:bodyPr wrap="square" rtlCol="0">
            <a:spAutoFit/>
          </a:bodyPr>
          <a:lstStyle/>
          <a:p>
            <a:r>
              <a:rPr lang="en-US" sz="3600"/>
              <a:t>Dank voor uw aandacht. </a:t>
            </a:r>
          </a:p>
          <a:p>
            <a:endParaRPr lang="en-US" sz="3600"/>
          </a:p>
          <a:p>
            <a:r>
              <a:rPr lang="en-US" sz="2800"/>
              <a:t>Vragen of opmerkingen altijd welkom: m.smit2@hva.nl</a:t>
            </a:r>
          </a:p>
          <a:p>
            <a:endParaRPr lang="nl-NL" sz="2800"/>
          </a:p>
        </p:txBody>
      </p:sp>
    </p:spTree>
    <p:extLst>
      <p:ext uri="{BB962C8B-B14F-4D97-AF65-F5344CB8AC3E}">
        <p14:creationId xmlns:p14="http://schemas.microsoft.com/office/powerpoint/2010/main" val="1913889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ep 1">
            <a:extLst>
              <a:ext uri="{FF2B5EF4-FFF2-40B4-BE49-F238E27FC236}">
                <a16:creationId xmlns:a16="http://schemas.microsoft.com/office/drawing/2014/main" id="{EF9C7E04-1262-4791-B5CC-02036D42D0C3}"/>
              </a:ext>
            </a:extLst>
          </p:cNvPr>
          <p:cNvGrpSpPr/>
          <p:nvPr/>
        </p:nvGrpSpPr>
        <p:grpSpPr>
          <a:xfrm>
            <a:off x="882321" y="508164"/>
            <a:ext cx="5755823" cy="6028832"/>
            <a:chOff x="2677811" y="629261"/>
            <a:chExt cx="5755823" cy="6028832"/>
          </a:xfrm>
        </p:grpSpPr>
        <p:sp>
          <p:nvSpPr>
            <p:cNvPr id="4" name="Rechthoek 3">
              <a:extLst>
                <a:ext uri="{FF2B5EF4-FFF2-40B4-BE49-F238E27FC236}">
                  <a16:creationId xmlns:a16="http://schemas.microsoft.com/office/drawing/2014/main" id="{3062D482-418D-46BA-981C-D59E402EB0AC}"/>
                </a:ext>
              </a:extLst>
            </p:cNvPr>
            <p:cNvSpPr/>
            <p:nvPr/>
          </p:nvSpPr>
          <p:spPr>
            <a:xfrm>
              <a:off x="4486468" y="4260125"/>
              <a:ext cx="1073021" cy="239796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CA2C3782-EE35-45FD-A5A7-A892749CA000}"/>
                </a:ext>
              </a:extLst>
            </p:cNvPr>
            <p:cNvSpPr/>
            <p:nvPr/>
          </p:nvSpPr>
          <p:spPr>
            <a:xfrm>
              <a:off x="5559489" y="4260126"/>
              <a:ext cx="1073021" cy="239796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a:extLst>
                <a:ext uri="{FF2B5EF4-FFF2-40B4-BE49-F238E27FC236}">
                  <a16:creationId xmlns:a16="http://schemas.microsoft.com/office/drawing/2014/main" id="{31BE8B34-72BE-4CE2-9080-FD6722EAD463}"/>
                </a:ext>
              </a:extLst>
            </p:cNvPr>
            <p:cNvSpPr/>
            <p:nvPr/>
          </p:nvSpPr>
          <p:spPr>
            <a:xfrm>
              <a:off x="4486468" y="3775586"/>
              <a:ext cx="2146042" cy="48453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4EF75581-6C3F-4734-80DC-B0375B3A9337}"/>
                </a:ext>
              </a:extLst>
            </p:cNvPr>
            <p:cNvSpPr/>
            <p:nvPr/>
          </p:nvSpPr>
          <p:spPr>
            <a:xfrm>
              <a:off x="4486468" y="2806507"/>
              <a:ext cx="2146042" cy="48453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262E794-AE69-473B-8D4D-EC33532CA366}"/>
                </a:ext>
              </a:extLst>
            </p:cNvPr>
            <p:cNvSpPr/>
            <p:nvPr/>
          </p:nvSpPr>
          <p:spPr>
            <a:xfrm>
              <a:off x="4486468" y="3291047"/>
              <a:ext cx="2146042" cy="48453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a:extLst>
                <a:ext uri="{FF2B5EF4-FFF2-40B4-BE49-F238E27FC236}">
                  <a16:creationId xmlns:a16="http://schemas.microsoft.com/office/drawing/2014/main" id="{B9789C89-1C34-4C0F-B6E2-D444C05F0E3D}"/>
                </a:ext>
              </a:extLst>
            </p:cNvPr>
            <p:cNvSpPr/>
            <p:nvPr/>
          </p:nvSpPr>
          <p:spPr>
            <a:xfrm>
              <a:off x="4486468" y="2321967"/>
              <a:ext cx="2146042" cy="48453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Stroomdiagram: Uitstel 12">
              <a:extLst>
                <a:ext uri="{FF2B5EF4-FFF2-40B4-BE49-F238E27FC236}">
                  <a16:creationId xmlns:a16="http://schemas.microsoft.com/office/drawing/2014/main" id="{76C8282F-36F7-42AD-A268-D22D6764D31B}"/>
                </a:ext>
              </a:extLst>
            </p:cNvPr>
            <p:cNvSpPr/>
            <p:nvPr/>
          </p:nvSpPr>
          <p:spPr>
            <a:xfrm>
              <a:off x="5590291" y="629261"/>
              <a:ext cx="1042219" cy="1515718"/>
            </a:xfrm>
            <a:prstGeom prst="flowChartDelay">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Stroomdiagram: Uitstel 13">
              <a:extLst>
                <a:ext uri="{FF2B5EF4-FFF2-40B4-BE49-F238E27FC236}">
                  <a16:creationId xmlns:a16="http://schemas.microsoft.com/office/drawing/2014/main" id="{56599D0B-4FC5-443C-A889-4301A11D7B67}"/>
                </a:ext>
              </a:extLst>
            </p:cNvPr>
            <p:cNvSpPr/>
            <p:nvPr/>
          </p:nvSpPr>
          <p:spPr>
            <a:xfrm rot="10800000">
              <a:off x="4486468" y="629261"/>
              <a:ext cx="1042219" cy="1515718"/>
            </a:xfrm>
            <a:prstGeom prst="flowChartDelay">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kstvak 14">
              <a:extLst>
                <a:ext uri="{FF2B5EF4-FFF2-40B4-BE49-F238E27FC236}">
                  <a16:creationId xmlns:a16="http://schemas.microsoft.com/office/drawing/2014/main" id="{B7B8A64C-CA3E-4800-8398-F98B66AB3023}"/>
                </a:ext>
              </a:extLst>
            </p:cNvPr>
            <p:cNvSpPr txBox="1"/>
            <p:nvPr/>
          </p:nvSpPr>
          <p:spPr>
            <a:xfrm rot="20729584">
              <a:off x="4076123" y="914401"/>
              <a:ext cx="302833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Visie en perspectief van de OCF (2x)</a:t>
              </a:r>
              <a:endParaRPr lang="nl-NL">
                <a:latin typeface="Arial Black" panose="020B0A04020102020204" pitchFamily="34" charset="0"/>
              </a:endParaRPr>
            </a:p>
          </p:txBody>
        </p:sp>
        <p:sp>
          <p:nvSpPr>
            <p:cNvPr id="16" name="Tekstvak 15">
              <a:extLst>
                <a:ext uri="{FF2B5EF4-FFF2-40B4-BE49-F238E27FC236}">
                  <a16:creationId xmlns:a16="http://schemas.microsoft.com/office/drawing/2014/main" id="{2B85D02A-C928-437E-8BD5-AE4C53E1E4E1}"/>
                </a:ext>
              </a:extLst>
            </p:cNvPr>
            <p:cNvSpPr txBox="1"/>
            <p:nvPr/>
          </p:nvSpPr>
          <p:spPr>
            <a:xfrm rot="20729584">
              <a:off x="6843168" y="2931610"/>
              <a:ext cx="159046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Actie door </a:t>
              </a:r>
            </a:p>
            <a:p>
              <a:pPr algn="ctr"/>
              <a:r>
                <a:rPr lang="en-US">
                  <a:latin typeface="Arial Black" panose="020B0A04020102020204" pitchFamily="34" charset="0"/>
                </a:rPr>
                <a:t>OCF (2x)</a:t>
              </a:r>
              <a:endParaRPr lang="nl-NL">
                <a:latin typeface="Arial Black" panose="020B0A04020102020204" pitchFamily="34" charset="0"/>
              </a:endParaRPr>
            </a:p>
          </p:txBody>
        </p:sp>
        <p:sp>
          <p:nvSpPr>
            <p:cNvPr id="17" name="Tekstvak 16">
              <a:extLst>
                <a:ext uri="{FF2B5EF4-FFF2-40B4-BE49-F238E27FC236}">
                  <a16:creationId xmlns:a16="http://schemas.microsoft.com/office/drawing/2014/main" id="{5C2643FE-F1BC-48FC-8067-BFF589C0CBCF}"/>
                </a:ext>
              </a:extLst>
            </p:cNvPr>
            <p:cNvSpPr txBox="1"/>
            <p:nvPr/>
          </p:nvSpPr>
          <p:spPr>
            <a:xfrm rot="20729584">
              <a:off x="6790012" y="2940353"/>
              <a:ext cx="159046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Actie door </a:t>
              </a:r>
            </a:p>
            <a:p>
              <a:pPr algn="ctr"/>
              <a:r>
                <a:rPr lang="en-US">
                  <a:latin typeface="Arial Black" panose="020B0A04020102020204" pitchFamily="34" charset="0"/>
                </a:rPr>
                <a:t>OCF (2x)</a:t>
              </a:r>
              <a:endParaRPr lang="nl-NL">
                <a:latin typeface="Arial Black" panose="020B0A04020102020204" pitchFamily="34" charset="0"/>
              </a:endParaRPr>
            </a:p>
          </p:txBody>
        </p:sp>
        <p:sp>
          <p:nvSpPr>
            <p:cNvPr id="18" name="Tekstvak 17">
              <a:extLst>
                <a:ext uri="{FF2B5EF4-FFF2-40B4-BE49-F238E27FC236}">
                  <a16:creationId xmlns:a16="http://schemas.microsoft.com/office/drawing/2014/main" id="{9FC12F05-CF25-42F6-A68F-BE9257693F76}"/>
                </a:ext>
              </a:extLst>
            </p:cNvPr>
            <p:cNvSpPr txBox="1"/>
            <p:nvPr/>
          </p:nvSpPr>
          <p:spPr>
            <a:xfrm rot="1529140">
              <a:off x="2677811" y="2835728"/>
              <a:ext cx="159046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Actie door </a:t>
              </a:r>
            </a:p>
            <a:p>
              <a:pPr algn="ctr"/>
              <a:r>
                <a:rPr lang="en-US">
                  <a:latin typeface="Arial Black" panose="020B0A04020102020204" pitchFamily="34" charset="0"/>
                </a:rPr>
                <a:t>OCF (2x)</a:t>
              </a:r>
              <a:endParaRPr lang="nl-NL">
                <a:latin typeface="Arial Black" panose="020B0A04020102020204" pitchFamily="34" charset="0"/>
              </a:endParaRPr>
            </a:p>
          </p:txBody>
        </p:sp>
        <p:sp>
          <p:nvSpPr>
            <p:cNvPr id="19" name="Tekstvak 18">
              <a:extLst>
                <a:ext uri="{FF2B5EF4-FFF2-40B4-BE49-F238E27FC236}">
                  <a16:creationId xmlns:a16="http://schemas.microsoft.com/office/drawing/2014/main" id="{3AADE17E-5BF8-4F3B-A97F-4F1F0ACD3B3C}"/>
                </a:ext>
              </a:extLst>
            </p:cNvPr>
            <p:cNvSpPr txBox="1"/>
            <p:nvPr/>
          </p:nvSpPr>
          <p:spPr>
            <a:xfrm rot="1400628">
              <a:off x="4466826" y="2921661"/>
              <a:ext cx="2197067"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Competenties</a:t>
              </a:r>
            </a:p>
            <a:p>
              <a:pPr algn="ctr"/>
              <a:r>
                <a:rPr lang="en-US">
                  <a:latin typeface="Arial Black" panose="020B0A04020102020204" pitchFamily="34" charset="0"/>
                </a:rPr>
                <a:t>OCF (4x)</a:t>
              </a:r>
              <a:endParaRPr lang="nl-NL">
                <a:latin typeface="Arial Black" panose="020B0A04020102020204" pitchFamily="34" charset="0"/>
              </a:endParaRPr>
            </a:p>
          </p:txBody>
        </p:sp>
        <p:sp>
          <p:nvSpPr>
            <p:cNvPr id="20" name="Tekstvak 19">
              <a:extLst>
                <a:ext uri="{FF2B5EF4-FFF2-40B4-BE49-F238E27FC236}">
                  <a16:creationId xmlns:a16="http://schemas.microsoft.com/office/drawing/2014/main" id="{3C1BC792-FDAD-47FE-8ACD-D6326DE7B6B0}"/>
                </a:ext>
              </a:extLst>
            </p:cNvPr>
            <p:cNvSpPr txBox="1"/>
            <p:nvPr/>
          </p:nvSpPr>
          <p:spPr>
            <a:xfrm>
              <a:off x="4472395" y="5135941"/>
              <a:ext cx="2197067" cy="92333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a:latin typeface="Arial Black" panose="020B0A04020102020204" pitchFamily="34" charset="0"/>
                </a:rPr>
                <a:t>Fundament/</a:t>
              </a:r>
            </a:p>
            <a:p>
              <a:pPr algn="ctr"/>
              <a:r>
                <a:rPr lang="en-US">
                  <a:latin typeface="Arial Black" panose="020B0A04020102020204" pitchFamily="34" charset="0"/>
                </a:rPr>
                <a:t>achtergrond</a:t>
              </a:r>
            </a:p>
            <a:p>
              <a:pPr algn="ctr"/>
              <a:r>
                <a:rPr lang="en-US">
                  <a:latin typeface="Arial Black" panose="020B0A04020102020204" pitchFamily="34" charset="0"/>
                </a:rPr>
                <a:t>OCF (2x)</a:t>
              </a:r>
              <a:endParaRPr lang="nl-NL">
                <a:latin typeface="Arial Black" panose="020B0A04020102020204" pitchFamily="34" charset="0"/>
              </a:endParaRPr>
            </a:p>
          </p:txBody>
        </p:sp>
        <p:sp>
          <p:nvSpPr>
            <p:cNvPr id="21" name="Rechthoek 20">
              <a:extLst>
                <a:ext uri="{FF2B5EF4-FFF2-40B4-BE49-F238E27FC236}">
                  <a16:creationId xmlns:a16="http://schemas.microsoft.com/office/drawing/2014/main" id="{1A052415-2FD0-4F42-B74C-68878F880D71}"/>
                </a:ext>
              </a:extLst>
            </p:cNvPr>
            <p:cNvSpPr/>
            <p:nvPr/>
          </p:nvSpPr>
          <p:spPr>
            <a:xfrm rot="19409820">
              <a:off x="7118400" y="2365920"/>
              <a:ext cx="875071" cy="1938159"/>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Rechthoek 21">
              <a:extLst>
                <a:ext uri="{FF2B5EF4-FFF2-40B4-BE49-F238E27FC236}">
                  <a16:creationId xmlns:a16="http://schemas.microsoft.com/office/drawing/2014/main" id="{CCDF11C2-1CD1-45A9-8984-3C6B746DD3B0}"/>
                </a:ext>
              </a:extLst>
            </p:cNvPr>
            <p:cNvSpPr/>
            <p:nvPr/>
          </p:nvSpPr>
          <p:spPr>
            <a:xfrm rot="1856352">
              <a:off x="3180171" y="2459921"/>
              <a:ext cx="875071" cy="1938159"/>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3" name="Tekstvak 22">
            <a:extLst>
              <a:ext uri="{FF2B5EF4-FFF2-40B4-BE49-F238E27FC236}">
                <a16:creationId xmlns:a16="http://schemas.microsoft.com/office/drawing/2014/main" id="{8F0D10F5-8720-4D8B-95BC-06FA4E9335B6}"/>
              </a:ext>
            </a:extLst>
          </p:cNvPr>
          <p:cNvSpPr txBox="1"/>
          <p:nvPr/>
        </p:nvSpPr>
        <p:spPr>
          <a:xfrm>
            <a:off x="7445235" y="323014"/>
            <a:ext cx="4531725" cy="5693866"/>
          </a:xfrm>
          <a:prstGeom prst="rect">
            <a:avLst/>
          </a:prstGeom>
          <a:noFill/>
        </p:spPr>
        <p:txBody>
          <a:bodyPr wrap="square" rtlCol="0">
            <a:spAutoFit/>
          </a:bodyPr>
          <a:lstStyle/>
          <a:p>
            <a:r>
              <a:rPr lang="en-US" sz="2800"/>
              <a:t>De Onafhankelijke Control-functie (OCF) kan op allerlei manieren ingericht worden.</a:t>
            </a:r>
          </a:p>
          <a:p>
            <a:endParaRPr lang="en-US" sz="2800"/>
          </a:p>
          <a:p>
            <a:r>
              <a:rPr lang="en-US" sz="2800"/>
              <a:t>Maar als je nu </a:t>
            </a:r>
            <a:r>
              <a:rPr lang="en-US" sz="2800" b="1"/>
              <a:t>prioriteit</a:t>
            </a:r>
            <a:r>
              <a:rPr lang="en-US" sz="2800"/>
              <a:t> </a:t>
            </a:r>
            <a:r>
              <a:rPr lang="en-US" sz="2800" b="1"/>
              <a:t>moet</a:t>
            </a:r>
            <a:r>
              <a:rPr lang="en-US" sz="2800"/>
              <a:t> bepalen, wat kies je?</a:t>
            </a:r>
          </a:p>
          <a:p>
            <a:endParaRPr lang="en-US" sz="2800"/>
          </a:p>
          <a:p>
            <a:r>
              <a:rPr lang="en-US" sz="2800"/>
              <a:t>Overweeg wat je centraal zou zetten in de vacaturetekst of het beoordelingskader:</a:t>
            </a:r>
          </a:p>
          <a:p>
            <a:endParaRPr lang="en-US" sz="2800" b="1"/>
          </a:p>
          <a:p>
            <a:r>
              <a:rPr lang="en-US" sz="2800" b="1"/>
              <a:t>Hoe kleed je de OCF aan?</a:t>
            </a:r>
          </a:p>
          <a:p>
            <a:endParaRPr lang="nl-NL" sz="2800"/>
          </a:p>
        </p:txBody>
      </p:sp>
    </p:spTree>
    <p:extLst>
      <p:ext uri="{BB962C8B-B14F-4D97-AF65-F5344CB8AC3E}">
        <p14:creationId xmlns:p14="http://schemas.microsoft.com/office/powerpoint/2010/main" val="43977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hthoek 41">
            <a:extLst>
              <a:ext uri="{FF2B5EF4-FFF2-40B4-BE49-F238E27FC236}">
                <a16:creationId xmlns:a16="http://schemas.microsoft.com/office/drawing/2014/main" id="{EFA60524-5A32-4BB4-AE2C-4C9D64556F75}"/>
              </a:ext>
            </a:extLst>
          </p:cNvPr>
          <p:cNvSpPr/>
          <p:nvPr/>
        </p:nvSpPr>
        <p:spPr>
          <a:xfrm>
            <a:off x="0" y="0"/>
            <a:ext cx="12176504"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 name="Afbeelding 2">
            <a:extLst>
              <a:ext uri="{FF2B5EF4-FFF2-40B4-BE49-F238E27FC236}">
                <a16:creationId xmlns:a16="http://schemas.microsoft.com/office/drawing/2014/main" id="{907A6126-A7C0-499F-88F8-A3761E95389F}"/>
              </a:ext>
            </a:extLst>
          </p:cNvPr>
          <p:cNvPicPr>
            <a:picLocks noChangeAspect="1"/>
          </p:cNvPicPr>
          <p:nvPr/>
        </p:nvPicPr>
        <p:blipFill>
          <a:blip r:embed="rId2"/>
          <a:stretch>
            <a:fillRect/>
          </a:stretch>
        </p:blipFill>
        <p:spPr>
          <a:xfrm>
            <a:off x="265709" y="4247020"/>
            <a:ext cx="2333841" cy="2432794"/>
          </a:xfrm>
          <a:prstGeom prst="rect">
            <a:avLst/>
          </a:prstGeom>
        </p:spPr>
      </p:pic>
      <p:sp>
        <p:nvSpPr>
          <p:cNvPr id="13" name="Tekstvak 12">
            <a:extLst>
              <a:ext uri="{FF2B5EF4-FFF2-40B4-BE49-F238E27FC236}">
                <a16:creationId xmlns:a16="http://schemas.microsoft.com/office/drawing/2014/main" id="{0BC6CDE8-FBD1-40F3-9EFF-614119404DB3}"/>
              </a:ext>
            </a:extLst>
          </p:cNvPr>
          <p:cNvSpPr txBox="1"/>
          <p:nvPr/>
        </p:nvSpPr>
        <p:spPr>
          <a:xfrm>
            <a:off x="2037512" y="3806510"/>
            <a:ext cx="1635384" cy="461665"/>
          </a:xfrm>
          <a:prstGeom prst="rect">
            <a:avLst/>
          </a:prstGeom>
          <a:noFill/>
        </p:spPr>
        <p:txBody>
          <a:bodyPr wrap="none" rtlCol="0">
            <a:spAutoFit/>
          </a:bodyPr>
          <a:lstStyle/>
          <a:p>
            <a:r>
              <a:rPr lang="en-US" sz="2400" b="1"/>
              <a:t>Uw opties</a:t>
            </a:r>
            <a:endParaRPr lang="nl-NL" sz="2400" b="1"/>
          </a:p>
        </p:txBody>
      </p:sp>
      <p:pic>
        <p:nvPicPr>
          <p:cNvPr id="260" name="Afbeelding 259">
            <a:extLst>
              <a:ext uri="{FF2B5EF4-FFF2-40B4-BE49-F238E27FC236}">
                <a16:creationId xmlns:a16="http://schemas.microsoft.com/office/drawing/2014/main" id="{BD2B4AD0-540D-4AFF-B54B-78594E5F7F93}"/>
              </a:ext>
            </a:extLst>
          </p:cNvPr>
          <p:cNvPicPr>
            <a:picLocks noChangeAspect="1"/>
          </p:cNvPicPr>
          <p:nvPr/>
        </p:nvPicPr>
        <p:blipFill>
          <a:blip r:embed="rId3"/>
          <a:stretch>
            <a:fillRect/>
          </a:stretch>
        </p:blipFill>
        <p:spPr>
          <a:xfrm>
            <a:off x="230742" y="178186"/>
            <a:ext cx="1560711" cy="1152244"/>
          </a:xfrm>
          <a:prstGeom prst="rect">
            <a:avLst/>
          </a:prstGeom>
        </p:spPr>
      </p:pic>
      <p:pic>
        <p:nvPicPr>
          <p:cNvPr id="75" name="Afbeelding 74">
            <a:extLst>
              <a:ext uri="{FF2B5EF4-FFF2-40B4-BE49-F238E27FC236}">
                <a16:creationId xmlns:a16="http://schemas.microsoft.com/office/drawing/2014/main" id="{467F9183-9153-4590-AFD7-29734D9AC97F}"/>
              </a:ext>
            </a:extLst>
          </p:cNvPr>
          <p:cNvPicPr>
            <a:picLocks noChangeAspect="1"/>
          </p:cNvPicPr>
          <p:nvPr/>
        </p:nvPicPr>
        <p:blipFill>
          <a:blip r:embed="rId4"/>
          <a:stretch>
            <a:fillRect/>
          </a:stretch>
        </p:blipFill>
        <p:spPr>
          <a:xfrm>
            <a:off x="3525777" y="34609"/>
            <a:ext cx="1024217" cy="2072820"/>
          </a:xfrm>
          <a:prstGeom prst="rect">
            <a:avLst/>
          </a:prstGeom>
        </p:spPr>
      </p:pic>
      <p:pic>
        <p:nvPicPr>
          <p:cNvPr id="79" name="Afbeelding 78">
            <a:extLst>
              <a:ext uri="{FF2B5EF4-FFF2-40B4-BE49-F238E27FC236}">
                <a16:creationId xmlns:a16="http://schemas.microsoft.com/office/drawing/2014/main" id="{257E5C12-5A80-4F6C-996E-CB7E28EC76D7}"/>
              </a:ext>
            </a:extLst>
          </p:cNvPr>
          <p:cNvPicPr>
            <a:picLocks noChangeAspect="1"/>
          </p:cNvPicPr>
          <p:nvPr/>
        </p:nvPicPr>
        <p:blipFill>
          <a:blip r:embed="rId5"/>
          <a:stretch>
            <a:fillRect/>
          </a:stretch>
        </p:blipFill>
        <p:spPr>
          <a:xfrm>
            <a:off x="1863361" y="136916"/>
            <a:ext cx="1560711" cy="1115665"/>
          </a:xfrm>
          <a:prstGeom prst="rect">
            <a:avLst/>
          </a:prstGeom>
        </p:spPr>
      </p:pic>
      <p:pic>
        <p:nvPicPr>
          <p:cNvPr id="81" name="Afbeelding 80">
            <a:extLst>
              <a:ext uri="{FF2B5EF4-FFF2-40B4-BE49-F238E27FC236}">
                <a16:creationId xmlns:a16="http://schemas.microsoft.com/office/drawing/2014/main" id="{81391118-3CB7-4908-8095-AAE17AD68386}"/>
              </a:ext>
            </a:extLst>
          </p:cNvPr>
          <p:cNvPicPr>
            <a:picLocks noChangeAspect="1"/>
          </p:cNvPicPr>
          <p:nvPr/>
        </p:nvPicPr>
        <p:blipFill>
          <a:blip r:embed="rId6"/>
          <a:stretch>
            <a:fillRect/>
          </a:stretch>
        </p:blipFill>
        <p:spPr>
          <a:xfrm>
            <a:off x="171092" y="1356120"/>
            <a:ext cx="1560711" cy="1060796"/>
          </a:xfrm>
          <a:prstGeom prst="rect">
            <a:avLst/>
          </a:prstGeom>
        </p:spPr>
      </p:pic>
      <p:pic>
        <p:nvPicPr>
          <p:cNvPr id="82" name="Afbeelding 81">
            <a:extLst>
              <a:ext uri="{FF2B5EF4-FFF2-40B4-BE49-F238E27FC236}">
                <a16:creationId xmlns:a16="http://schemas.microsoft.com/office/drawing/2014/main" id="{9CF7A7F5-3A6A-432A-9690-0CC6510F22C6}"/>
              </a:ext>
            </a:extLst>
          </p:cNvPr>
          <p:cNvPicPr>
            <a:picLocks noChangeAspect="1"/>
          </p:cNvPicPr>
          <p:nvPr/>
        </p:nvPicPr>
        <p:blipFill>
          <a:blip r:embed="rId7"/>
          <a:stretch>
            <a:fillRect/>
          </a:stretch>
        </p:blipFill>
        <p:spPr>
          <a:xfrm>
            <a:off x="1813037" y="1356120"/>
            <a:ext cx="1560711" cy="1097375"/>
          </a:xfrm>
          <a:prstGeom prst="rect">
            <a:avLst/>
          </a:prstGeom>
        </p:spPr>
      </p:pic>
      <p:pic>
        <p:nvPicPr>
          <p:cNvPr id="83" name="Afbeelding 82">
            <a:extLst>
              <a:ext uri="{FF2B5EF4-FFF2-40B4-BE49-F238E27FC236}">
                <a16:creationId xmlns:a16="http://schemas.microsoft.com/office/drawing/2014/main" id="{5C06DC88-FCC3-4C41-AECC-2AFC6B5CC92C}"/>
              </a:ext>
            </a:extLst>
          </p:cNvPr>
          <p:cNvPicPr>
            <a:picLocks noChangeAspect="1"/>
          </p:cNvPicPr>
          <p:nvPr/>
        </p:nvPicPr>
        <p:blipFill>
          <a:blip r:embed="rId8"/>
          <a:stretch>
            <a:fillRect/>
          </a:stretch>
        </p:blipFill>
        <p:spPr>
          <a:xfrm>
            <a:off x="1841647" y="2543425"/>
            <a:ext cx="1566808" cy="1060796"/>
          </a:xfrm>
          <a:prstGeom prst="rect">
            <a:avLst/>
          </a:prstGeom>
        </p:spPr>
      </p:pic>
      <p:pic>
        <p:nvPicPr>
          <p:cNvPr id="84" name="Afbeelding 83">
            <a:extLst>
              <a:ext uri="{FF2B5EF4-FFF2-40B4-BE49-F238E27FC236}">
                <a16:creationId xmlns:a16="http://schemas.microsoft.com/office/drawing/2014/main" id="{C11650D6-18EA-4FF6-B795-066BD2A523A8}"/>
              </a:ext>
            </a:extLst>
          </p:cNvPr>
          <p:cNvPicPr>
            <a:picLocks noChangeAspect="1"/>
          </p:cNvPicPr>
          <p:nvPr/>
        </p:nvPicPr>
        <p:blipFill>
          <a:blip r:embed="rId9"/>
          <a:stretch>
            <a:fillRect/>
          </a:stretch>
        </p:blipFill>
        <p:spPr>
          <a:xfrm>
            <a:off x="230742" y="2532587"/>
            <a:ext cx="1560711" cy="1109568"/>
          </a:xfrm>
          <a:prstGeom prst="rect">
            <a:avLst/>
          </a:prstGeom>
        </p:spPr>
      </p:pic>
      <p:pic>
        <p:nvPicPr>
          <p:cNvPr id="85" name="Afbeelding 84">
            <a:extLst>
              <a:ext uri="{FF2B5EF4-FFF2-40B4-BE49-F238E27FC236}">
                <a16:creationId xmlns:a16="http://schemas.microsoft.com/office/drawing/2014/main" id="{CF02A546-0678-427C-80D6-8931FD8DDA56}"/>
              </a:ext>
            </a:extLst>
          </p:cNvPr>
          <p:cNvPicPr>
            <a:picLocks noChangeAspect="1"/>
          </p:cNvPicPr>
          <p:nvPr/>
        </p:nvPicPr>
        <p:blipFill>
          <a:blip r:embed="rId10"/>
          <a:stretch>
            <a:fillRect/>
          </a:stretch>
        </p:blipFill>
        <p:spPr>
          <a:xfrm>
            <a:off x="4512900" y="29688"/>
            <a:ext cx="1005927" cy="2036240"/>
          </a:xfrm>
          <a:prstGeom prst="rect">
            <a:avLst/>
          </a:prstGeom>
        </p:spPr>
      </p:pic>
      <p:pic>
        <p:nvPicPr>
          <p:cNvPr id="86" name="Afbeelding 85">
            <a:extLst>
              <a:ext uri="{FF2B5EF4-FFF2-40B4-BE49-F238E27FC236}">
                <a16:creationId xmlns:a16="http://schemas.microsoft.com/office/drawing/2014/main" id="{36B79AE2-4182-4D63-8547-94B5BB78E891}"/>
              </a:ext>
            </a:extLst>
          </p:cNvPr>
          <p:cNvPicPr>
            <a:picLocks noChangeAspect="1"/>
          </p:cNvPicPr>
          <p:nvPr/>
        </p:nvPicPr>
        <p:blipFill>
          <a:blip r:embed="rId11"/>
          <a:stretch>
            <a:fillRect/>
          </a:stretch>
        </p:blipFill>
        <p:spPr>
          <a:xfrm>
            <a:off x="5437925" y="22555"/>
            <a:ext cx="999831" cy="2036240"/>
          </a:xfrm>
          <a:prstGeom prst="rect">
            <a:avLst/>
          </a:prstGeom>
        </p:spPr>
      </p:pic>
      <p:pic>
        <p:nvPicPr>
          <p:cNvPr id="87" name="Afbeelding 86">
            <a:extLst>
              <a:ext uri="{FF2B5EF4-FFF2-40B4-BE49-F238E27FC236}">
                <a16:creationId xmlns:a16="http://schemas.microsoft.com/office/drawing/2014/main" id="{C3F60176-CB8C-469B-865D-70BE0AFA6366}"/>
              </a:ext>
            </a:extLst>
          </p:cNvPr>
          <p:cNvPicPr>
            <a:picLocks noChangeAspect="1"/>
          </p:cNvPicPr>
          <p:nvPr/>
        </p:nvPicPr>
        <p:blipFill>
          <a:blip r:embed="rId12"/>
          <a:stretch>
            <a:fillRect/>
          </a:stretch>
        </p:blipFill>
        <p:spPr>
          <a:xfrm>
            <a:off x="6366395" y="-44507"/>
            <a:ext cx="981541" cy="2103302"/>
          </a:xfrm>
          <a:prstGeom prst="rect">
            <a:avLst/>
          </a:prstGeom>
        </p:spPr>
      </p:pic>
      <p:pic>
        <p:nvPicPr>
          <p:cNvPr id="88" name="Afbeelding 87">
            <a:extLst>
              <a:ext uri="{FF2B5EF4-FFF2-40B4-BE49-F238E27FC236}">
                <a16:creationId xmlns:a16="http://schemas.microsoft.com/office/drawing/2014/main" id="{E4ABDB27-7658-499A-AC35-E0604D42B21F}"/>
              </a:ext>
            </a:extLst>
          </p:cNvPr>
          <p:cNvPicPr>
            <a:picLocks noChangeAspect="1"/>
          </p:cNvPicPr>
          <p:nvPr/>
        </p:nvPicPr>
        <p:blipFill>
          <a:blip r:embed="rId13"/>
          <a:stretch>
            <a:fillRect/>
          </a:stretch>
        </p:blipFill>
        <p:spPr>
          <a:xfrm>
            <a:off x="7284747" y="10361"/>
            <a:ext cx="987638" cy="2048434"/>
          </a:xfrm>
          <a:prstGeom prst="rect">
            <a:avLst/>
          </a:prstGeom>
        </p:spPr>
      </p:pic>
      <p:pic>
        <p:nvPicPr>
          <p:cNvPr id="90" name="Afbeelding 89">
            <a:extLst>
              <a:ext uri="{FF2B5EF4-FFF2-40B4-BE49-F238E27FC236}">
                <a16:creationId xmlns:a16="http://schemas.microsoft.com/office/drawing/2014/main" id="{469D1065-3403-48F7-90ED-6F4D0EC6A6D0}"/>
              </a:ext>
            </a:extLst>
          </p:cNvPr>
          <p:cNvPicPr>
            <a:picLocks noChangeAspect="1"/>
          </p:cNvPicPr>
          <p:nvPr/>
        </p:nvPicPr>
        <p:blipFill>
          <a:blip r:embed="rId14"/>
          <a:stretch>
            <a:fillRect/>
          </a:stretch>
        </p:blipFill>
        <p:spPr>
          <a:xfrm>
            <a:off x="9228232" y="18290"/>
            <a:ext cx="963251" cy="2036240"/>
          </a:xfrm>
          <a:prstGeom prst="rect">
            <a:avLst/>
          </a:prstGeom>
        </p:spPr>
      </p:pic>
      <p:pic>
        <p:nvPicPr>
          <p:cNvPr id="94" name="Afbeelding 93">
            <a:extLst>
              <a:ext uri="{FF2B5EF4-FFF2-40B4-BE49-F238E27FC236}">
                <a16:creationId xmlns:a16="http://schemas.microsoft.com/office/drawing/2014/main" id="{9B471234-7D9A-48A4-805C-83A50193F7F9}"/>
              </a:ext>
            </a:extLst>
          </p:cNvPr>
          <p:cNvPicPr>
            <a:picLocks noChangeAspect="1"/>
          </p:cNvPicPr>
          <p:nvPr/>
        </p:nvPicPr>
        <p:blipFill>
          <a:blip r:embed="rId15"/>
          <a:stretch>
            <a:fillRect/>
          </a:stretch>
        </p:blipFill>
        <p:spPr>
          <a:xfrm>
            <a:off x="10164530" y="0"/>
            <a:ext cx="1030313" cy="2054530"/>
          </a:xfrm>
          <a:prstGeom prst="rect">
            <a:avLst/>
          </a:prstGeom>
        </p:spPr>
      </p:pic>
      <p:pic>
        <p:nvPicPr>
          <p:cNvPr id="95" name="Afbeelding 94">
            <a:extLst>
              <a:ext uri="{FF2B5EF4-FFF2-40B4-BE49-F238E27FC236}">
                <a16:creationId xmlns:a16="http://schemas.microsoft.com/office/drawing/2014/main" id="{F261EAB5-CE3C-4923-B4C2-54AB2E4D9FBE}"/>
              </a:ext>
            </a:extLst>
          </p:cNvPr>
          <p:cNvPicPr>
            <a:picLocks noChangeAspect="1"/>
          </p:cNvPicPr>
          <p:nvPr/>
        </p:nvPicPr>
        <p:blipFill>
          <a:blip r:embed="rId16"/>
          <a:stretch>
            <a:fillRect/>
          </a:stretch>
        </p:blipFill>
        <p:spPr>
          <a:xfrm>
            <a:off x="11041763" y="22555"/>
            <a:ext cx="1115665" cy="2036240"/>
          </a:xfrm>
          <a:prstGeom prst="rect">
            <a:avLst/>
          </a:prstGeom>
        </p:spPr>
      </p:pic>
      <p:pic>
        <p:nvPicPr>
          <p:cNvPr id="96" name="Afbeelding 95">
            <a:extLst>
              <a:ext uri="{FF2B5EF4-FFF2-40B4-BE49-F238E27FC236}">
                <a16:creationId xmlns:a16="http://schemas.microsoft.com/office/drawing/2014/main" id="{B6FB752E-22F5-40B2-AD51-86C3A2A8AE63}"/>
              </a:ext>
            </a:extLst>
          </p:cNvPr>
          <p:cNvPicPr>
            <a:picLocks noChangeAspect="1"/>
          </p:cNvPicPr>
          <p:nvPr/>
        </p:nvPicPr>
        <p:blipFill>
          <a:blip r:embed="rId17"/>
          <a:stretch>
            <a:fillRect/>
          </a:stretch>
        </p:blipFill>
        <p:spPr>
          <a:xfrm>
            <a:off x="4001700" y="2010907"/>
            <a:ext cx="1115665" cy="2487384"/>
          </a:xfrm>
          <a:prstGeom prst="rect">
            <a:avLst/>
          </a:prstGeom>
        </p:spPr>
      </p:pic>
      <p:pic>
        <p:nvPicPr>
          <p:cNvPr id="117" name="Afbeelding 116">
            <a:extLst>
              <a:ext uri="{FF2B5EF4-FFF2-40B4-BE49-F238E27FC236}">
                <a16:creationId xmlns:a16="http://schemas.microsoft.com/office/drawing/2014/main" id="{27C7A2B2-0424-4FB7-A196-382DD0D3D68E}"/>
              </a:ext>
            </a:extLst>
          </p:cNvPr>
          <p:cNvPicPr>
            <a:picLocks noChangeAspect="1"/>
          </p:cNvPicPr>
          <p:nvPr/>
        </p:nvPicPr>
        <p:blipFill>
          <a:blip r:embed="rId18"/>
          <a:stretch>
            <a:fillRect/>
          </a:stretch>
        </p:blipFill>
        <p:spPr>
          <a:xfrm>
            <a:off x="5202558" y="2010906"/>
            <a:ext cx="1091279" cy="2481287"/>
          </a:xfrm>
          <a:prstGeom prst="rect">
            <a:avLst/>
          </a:prstGeom>
        </p:spPr>
      </p:pic>
      <p:pic>
        <p:nvPicPr>
          <p:cNvPr id="118" name="Afbeelding 117">
            <a:extLst>
              <a:ext uri="{FF2B5EF4-FFF2-40B4-BE49-F238E27FC236}">
                <a16:creationId xmlns:a16="http://schemas.microsoft.com/office/drawing/2014/main" id="{57334D03-A531-49AA-9FB9-CD550F6E00A0}"/>
              </a:ext>
            </a:extLst>
          </p:cNvPr>
          <p:cNvPicPr>
            <a:picLocks noChangeAspect="1"/>
          </p:cNvPicPr>
          <p:nvPr/>
        </p:nvPicPr>
        <p:blipFill>
          <a:blip r:embed="rId19"/>
          <a:stretch>
            <a:fillRect/>
          </a:stretch>
        </p:blipFill>
        <p:spPr>
          <a:xfrm>
            <a:off x="6341884" y="1996799"/>
            <a:ext cx="1091279" cy="2487384"/>
          </a:xfrm>
          <a:prstGeom prst="rect">
            <a:avLst/>
          </a:prstGeom>
        </p:spPr>
      </p:pic>
      <p:pic>
        <p:nvPicPr>
          <p:cNvPr id="123" name="Afbeelding 122">
            <a:extLst>
              <a:ext uri="{FF2B5EF4-FFF2-40B4-BE49-F238E27FC236}">
                <a16:creationId xmlns:a16="http://schemas.microsoft.com/office/drawing/2014/main" id="{C9A1FAFA-BA3C-4EBE-B2C4-72502576AD6B}"/>
              </a:ext>
            </a:extLst>
          </p:cNvPr>
          <p:cNvPicPr>
            <a:picLocks noChangeAspect="1"/>
          </p:cNvPicPr>
          <p:nvPr/>
        </p:nvPicPr>
        <p:blipFill>
          <a:blip r:embed="rId20"/>
          <a:stretch>
            <a:fillRect/>
          </a:stretch>
        </p:blipFill>
        <p:spPr>
          <a:xfrm>
            <a:off x="3040842" y="5067075"/>
            <a:ext cx="2371550" cy="554784"/>
          </a:xfrm>
          <a:prstGeom prst="rect">
            <a:avLst/>
          </a:prstGeom>
        </p:spPr>
      </p:pic>
      <p:pic>
        <p:nvPicPr>
          <p:cNvPr id="124" name="Afbeelding 123">
            <a:extLst>
              <a:ext uri="{FF2B5EF4-FFF2-40B4-BE49-F238E27FC236}">
                <a16:creationId xmlns:a16="http://schemas.microsoft.com/office/drawing/2014/main" id="{8D5CCC0B-11A6-4B2F-B507-4E698FF080C2}"/>
              </a:ext>
            </a:extLst>
          </p:cNvPr>
          <p:cNvPicPr>
            <a:picLocks noChangeAspect="1"/>
          </p:cNvPicPr>
          <p:nvPr/>
        </p:nvPicPr>
        <p:blipFill>
          <a:blip r:embed="rId21"/>
          <a:stretch>
            <a:fillRect/>
          </a:stretch>
        </p:blipFill>
        <p:spPr>
          <a:xfrm>
            <a:off x="3047352" y="5644903"/>
            <a:ext cx="2371550" cy="585267"/>
          </a:xfrm>
          <a:prstGeom prst="rect">
            <a:avLst/>
          </a:prstGeom>
        </p:spPr>
      </p:pic>
      <p:pic>
        <p:nvPicPr>
          <p:cNvPr id="125" name="Afbeelding 124">
            <a:extLst>
              <a:ext uri="{FF2B5EF4-FFF2-40B4-BE49-F238E27FC236}">
                <a16:creationId xmlns:a16="http://schemas.microsoft.com/office/drawing/2014/main" id="{1E3B6513-C6F3-470A-89B2-E99D398DD560}"/>
              </a:ext>
            </a:extLst>
          </p:cNvPr>
          <p:cNvPicPr>
            <a:picLocks noChangeAspect="1"/>
          </p:cNvPicPr>
          <p:nvPr/>
        </p:nvPicPr>
        <p:blipFill>
          <a:blip r:embed="rId22"/>
          <a:stretch>
            <a:fillRect/>
          </a:stretch>
        </p:blipFill>
        <p:spPr>
          <a:xfrm>
            <a:off x="3081492" y="6223952"/>
            <a:ext cx="2213040" cy="536494"/>
          </a:xfrm>
          <a:prstGeom prst="rect">
            <a:avLst/>
          </a:prstGeom>
        </p:spPr>
      </p:pic>
      <p:pic>
        <p:nvPicPr>
          <p:cNvPr id="126" name="Afbeelding 125">
            <a:extLst>
              <a:ext uri="{FF2B5EF4-FFF2-40B4-BE49-F238E27FC236}">
                <a16:creationId xmlns:a16="http://schemas.microsoft.com/office/drawing/2014/main" id="{AB422FDF-A1EF-4CD7-95B5-7B835FAE59C8}"/>
              </a:ext>
            </a:extLst>
          </p:cNvPr>
          <p:cNvPicPr>
            <a:picLocks noChangeAspect="1"/>
          </p:cNvPicPr>
          <p:nvPr/>
        </p:nvPicPr>
        <p:blipFill>
          <a:blip r:embed="rId23"/>
          <a:stretch>
            <a:fillRect/>
          </a:stretch>
        </p:blipFill>
        <p:spPr>
          <a:xfrm>
            <a:off x="5275105" y="4409391"/>
            <a:ext cx="2328874" cy="774259"/>
          </a:xfrm>
          <a:prstGeom prst="rect">
            <a:avLst/>
          </a:prstGeom>
        </p:spPr>
      </p:pic>
      <p:pic>
        <p:nvPicPr>
          <p:cNvPr id="127" name="Afbeelding 126">
            <a:extLst>
              <a:ext uri="{FF2B5EF4-FFF2-40B4-BE49-F238E27FC236}">
                <a16:creationId xmlns:a16="http://schemas.microsoft.com/office/drawing/2014/main" id="{5817D994-9ED5-46B3-9B7B-0574DF0B83D2}"/>
              </a:ext>
            </a:extLst>
          </p:cNvPr>
          <p:cNvPicPr>
            <a:picLocks noChangeAspect="1"/>
          </p:cNvPicPr>
          <p:nvPr/>
        </p:nvPicPr>
        <p:blipFill>
          <a:blip r:embed="rId24"/>
          <a:stretch>
            <a:fillRect/>
          </a:stretch>
        </p:blipFill>
        <p:spPr>
          <a:xfrm>
            <a:off x="5342348" y="5067153"/>
            <a:ext cx="2213040" cy="536494"/>
          </a:xfrm>
          <a:prstGeom prst="rect">
            <a:avLst/>
          </a:prstGeom>
        </p:spPr>
      </p:pic>
      <p:pic>
        <p:nvPicPr>
          <p:cNvPr id="128" name="Afbeelding 127">
            <a:extLst>
              <a:ext uri="{FF2B5EF4-FFF2-40B4-BE49-F238E27FC236}">
                <a16:creationId xmlns:a16="http://schemas.microsoft.com/office/drawing/2014/main" id="{C92C42F4-EAA3-4988-9802-F644D1D4B0B9}"/>
              </a:ext>
            </a:extLst>
          </p:cNvPr>
          <p:cNvPicPr>
            <a:picLocks noChangeAspect="1"/>
          </p:cNvPicPr>
          <p:nvPr/>
        </p:nvPicPr>
        <p:blipFill>
          <a:blip r:embed="rId25"/>
          <a:stretch>
            <a:fillRect/>
          </a:stretch>
        </p:blipFill>
        <p:spPr>
          <a:xfrm>
            <a:off x="5360026" y="5526477"/>
            <a:ext cx="2255716" cy="774259"/>
          </a:xfrm>
          <a:prstGeom prst="rect">
            <a:avLst/>
          </a:prstGeom>
        </p:spPr>
      </p:pic>
      <p:pic>
        <p:nvPicPr>
          <p:cNvPr id="129" name="Afbeelding 128">
            <a:extLst>
              <a:ext uri="{FF2B5EF4-FFF2-40B4-BE49-F238E27FC236}">
                <a16:creationId xmlns:a16="http://schemas.microsoft.com/office/drawing/2014/main" id="{76A1729A-8E80-4CCF-B310-0F9D49508F6C}"/>
              </a:ext>
            </a:extLst>
          </p:cNvPr>
          <p:cNvPicPr>
            <a:picLocks noChangeAspect="1"/>
          </p:cNvPicPr>
          <p:nvPr/>
        </p:nvPicPr>
        <p:blipFill>
          <a:blip r:embed="rId26"/>
          <a:stretch>
            <a:fillRect/>
          </a:stretch>
        </p:blipFill>
        <p:spPr>
          <a:xfrm>
            <a:off x="5367068" y="6208872"/>
            <a:ext cx="2310584" cy="524301"/>
          </a:xfrm>
          <a:prstGeom prst="rect">
            <a:avLst/>
          </a:prstGeom>
        </p:spPr>
      </p:pic>
      <p:pic>
        <p:nvPicPr>
          <p:cNvPr id="130" name="Afbeelding 129">
            <a:extLst>
              <a:ext uri="{FF2B5EF4-FFF2-40B4-BE49-F238E27FC236}">
                <a16:creationId xmlns:a16="http://schemas.microsoft.com/office/drawing/2014/main" id="{7F043C00-543E-476E-8726-F4B60CC9AEA6}"/>
              </a:ext>
            </a:extLst>
          </p:cNvPr>
          <p:cNvPicPr>
            <a:picLocks noChangeAspect="1"/>
          </p:cNvPicPr>
          <p:nvPr/>
        </p:nvPicPr>
        <p:blipFill>
          <a:blip r:embed="rId27"/>
          <a:stretch>
            <a:fillRect/>
          </a:stretch>
        </p:blipFill>
        <p:spPr>
          <a:xfrm>
            <a:off x="7629019" y="4474246"/>
            <a:ext cx="2225233" cy="524301"/>
          </a:xfrm>
          <a:prstGeom prst="rect">
            <a:avLst/>
          </a:prstGeom>
        </p:spPr>
      </p:pic>
      <p:pic>
        <p:nvPicPr>
          <p:cNvPr id="131" name="Afbeelding 130">
            <a:extLst>
              <a:ext uri="{FF2B5EF4-FFF2-40B4-BE49-F238E27FC236}">
                <a16:creationId xmlns:a16="http://schemas.microsoft.com/office/drawing/2014/main" id="{0494521C-065D-4B2E-92D1-16B964E50C79}"/>
              </a:ext>
            </a:extLst>
          </p:cNvPr>
          <p:cNvPicPr>
            <a:picLocks noChangeAspect="1"/>
          </p:cNvPicPr>
          <p:nvPr/>
        </p:nvPicPr>
        <p:blipFill>
          <a:blip r:embed="rId28"/>
          <a:stretch>
            <a:fillRect/>
          </a:stretch>
        </p:blipFill>
        <p:spPr>
          <a:xfrm>
            <a:off x="7631047" y="5630289"/>
            <a:ext cx="2213040" cy="524301"/>
          </a:xfrm>
          <a:prstGeom prst="rect">
            <a:avLst/>
          </a:prstGeom>
        </p:spPr>
      </p:pic>
      <p:pic>
        <p:nvPicPr>
          <p:cNvPr id="132" name="Afbeelding 131">
            <a:extLst>
              <a:ext uri="{FF2B5EF4-FFF2-40B4-BE49-F238E27FC236}">
                <a16:creationId xmlns:a16="http://schemas.microsoft.com/office/drawing/2014/main" id="{D98ED690-2E12-46F1-A684-024A652F8869}"/>
              </a:ext>
            </a:extLst>
          </p:cNvPr>
          <p:cNvPicPr>
            <a:picLocks noChangeAspect="1"/>
          </p:cNvPicPr>
          <p:nvPr/>
        </p:nvPicPr>
        <p:blipFill>
          <a:blip r:embed="rId29"/>
          <a:stretch>
            <a:fillRect/>
          </a:stretch>
        </p:blipFill>
        <p:spPr>
          <a:xfrm>
            <a:off x="7648331" y="5037123"/>
            <a:ext cx="2206943" cy="524301"/>
          </a:xfrm>
          <a:prstGeom prst="rect">
            <a:avLst/>
          </a:prstGeom>
        </p:spPr>
      </p:pic>
      <p:pic>
        <p:nvPicPr>
          <p:cNvPr id="133" name="Afbeelding 132">
            <a:extLst>
              <a:ext uri="{FF2B5EF4-FFF2-40B4-BE49-F238E27FC236}">
                <a16:creationId xmlns:a16="http://schemas.microsoft.com/office/drawing/2014/main" id="{14169B42-001C-49B8-A752-E328434890B5}"/>
              </a:ext>
            </a:extLst>
          </p:cNvPr>
          <p:cNvPicPr>
            <a:picLocks noChangeAspect="1"/>
          </p:cNvPicPr>
          <p:nvPr/>
        </p:nvPicPr>
        <p:blipFill>
          <a:blip r:embed="rId30"/>
          <a:stretch>
            <a:fillRect/>
          </a:stretch>
        </p:blipFill>
        <p:spPr>
          <a:xfrm>
            <a:off x="7653970" y="6235255"/>
            <a:ext cx="2206943" cy="536494"/>
          </a:xfrm>
          <a:prstGeom prst="rect">
            <a:avLst/>
          </a:prstGeom>
        </p:spPr>
      </p:pic>
      <p:pic>
        <p:nvPicPr>
          <p:cNvPr id="134" name="Afbeelding 133">
            <a:extLst>
              <a:ext uri="{FF2B5EF4-FFF2-40B4-BE49-F238E27FC236}">
                <a16:creationId xmlns:a16="http://schemas.microsoft.com/office/drawing/2014/main" id="{8E15DF31-FE78-435B-9F91-D350B769F905}"/>
              </a:ext>
            </a:extLst>
          </p:cNvPr>
          <p:cNvPicPr>
            <a:picLocks noChangeAspect="1"/>
          </p:cNvPicPr>
          <p:nvPr/>
        </p:nvPicPr>
        <p:blipFill>
          <a:blip r:embed="rId31"/>
          <a:stretch>
            <a:fillRect/>
          </a:stretch>
        </p:blipFill>
        <p:spPr>
          <a:xfrm>
            <a:off x="9854252" y="4484183"/>
            <a:ext cx="2213040" cy="524301"/>
          </a:xfrm>
          <a:prstGeom prst="rect">
            <a:avLst/>
          </a:prstGeom>
        </p:spPr>
      </p:pic>
      <p:pic>
        <p:nvPicPr>
          <p:cNvPr id="135" name="Afbeelding 134">
            <a:extLst>
              <a:ext uri="{FF2B5EF4-FFF2-40B4-BE49-F238E27FC236}">
                <a16:creationId xmlns:a16="http://schemas.microsoft.com/office/drawing/2014/main" id="{2DD8A738-130F-401D-8A92-EC7C5153F4D9}"/>
              </a:ext>
            </a:extLst>
          </p:cNvPr>
          <p:cNvPicPr>
            <a:picLocks noChangeAspect="1"/>
          </p:cNvPicPr>
          <p:nvPr/>
        </p:nvPicPr>
        <p:blipFill>
          <a:blip r:embed="rId32"/>
          <a:stretch>
            <a:fillRect/>
          </a:stretch>
        </p:blipFill>
        <p:spPr>
          <a:xfrm>
            <a:off x="9868062" y="5028175"/>
            <a:ext cx="2213040" cy="530398"/>
          </a:xfrm>
          <a:prstGeom prst="rect">
            <a:avLst/>
          </a:prstGeom>
        </p:spPr>
      </p:pic>
      <p:pic>
        <p:nvPicPr>
          <p:cNvPr id="136" name="Afbeelding 135">
            <a:extLst>
              <a:ext uri="{FF2B5EF4-FFF2-40B4-BE49-F238E27FC236}">
                <a16:creationId xmlns:a16="http://schemas.microsoft.com/office/drawing/2014/main" id="{0129AACF-182C-49A3-B9C2-0A41A03B08B8}"/>
              </a:ext>
            </a:extLst>
          </p:cNvPr>
          <p:cNvPicPr>
            <a:picLocks noChangeAspect="1"/>
          </p:cNvPicPr>
          <p:nvPr/>
        </p:nvPicPr>
        <p:blipFill>
          <a:blip r:embed="rId33"/>
          <a:stretch>
            <a:fillRect/>
          </a:stretch>
        </p:blipFill>
        <p:spPr>
          <a:xfrm>
            <a:off x="9890268" y="5630289"/>
            <a:ext cx="2213040" cy="524301"/>
          </a:xfrm>
          <a:prstGeom prst="rect">
            <a:avLst/>
          </a:prstGeom>
        </p:spPr>
      </p:pic>
      <p:pic>
        <p:nvPicPr>
          <p:cNvPr id="137" name="Afbeelding 136">
            <a:extLst>
              <a:ext uri="{FF2B5EF4-FFF2-40B4-BE49-F238E27FC236}">
                <a16:creationId xmlns:a16="http://schemas.microsoft.com/office/drawing/2014/main" id="{70A1FC74-0862-4B36-B629-E0D8E631480E}"/>
              </a:ext>
            </a:extLst>
          </p:cNvPr>
          <p:cNvPicPr>
            <a:picLocks noChangeAspect="1"/>
          </p:cNvPicPr>
          <p:nvPr/>
        </p:nvPicPr>
        <p:blipFill>
          <a:blip r:embed="rId34"/>
          <a:stretch>
            <a:fillRect/>
          </a:stretch>
        </p:blipFill>
        <p:spPr>
          <a:xfrm>
            <a:off x="9890268" y="6202775"/>
            <a:ext cx="2213040" cy="536494"/>
          </a:xfrm>
          <a:prstGeom prst="rect">
            <a:avLst/>
          </a:prstGeom>
        </p:spPr>
      </p:pic>
      <p:pic>
        <p:nvPicPr>
          <p:cNvPr id="2" name="Afbeelding 1">
            <a:extLst>
              <a:ext uri="{FF2B5EF4-FFF2-40B4-BE49-F238E27FC236}">
                <a16:creationId xmlns:a16="http://schemas.microsoft.com/office/drawing/2014/main" id="{F54C2A53-0359-44FC-A015-49AE440CF0B1}"/>
              </a:ext>
            </a:extLst>
          </p:cNvPr>
          <p:cNvPicPr>
            <a:picLocks noChangeAspect="1"/>
          </p:cNvPicPr>
          <p:nvPr/>
        </p:nvPicPr>
        <p:blipFill>
          <a:blip r:embed="rId35"/>
          <a:stretch>
            <a:fillRect/>
          </a:stretch>
        </p:blipFill>
        <p:spPr>
          <a:xfrm>
            <a:off x="8277327" y="3137"/>
            <a:ext cx="1012024" cy="2066723"/>
          </a:xfrm>
          <a:prstGeom prst="rect">
            <a:avLst/>
          </a:prstGeom>
        </p:spPr>
      </p:pic>
      <p:pic>
        <p:nvPicPr>
          <p:cNvPr id="50" name="Afbeelding 49">
            <a:extLst>
              <a:ext uri="{FF2B5EF4-FFF2-40B4-BE49-F238E27FC236}">
                <a16:creationId xmlns:a16="http://schemas.microsoft.com/office/drawing/2014/main" id="{DAE13AE8-41C5-4427-ABDF-AB2D74B62129}"/>
              </a:ext>
            </a:extLst>
          </p:cNvPr>
          <p:cNvPicPr>
            <a:picLocks noChangeAspect="1"/>
          </p:cNvPicPr>
          <p:nvPr/>
        </p:nvPicPr>
        <p:blipFill>
          <a:blip r:embed="rId36"/>
          <a:stretch>
            <a:fillRect/>
          </a:stretch>
        </p:blipFill>
        <p:spPr>
          <a:xfrm>
            <a:off x="7465256" y="2010907"/>
            <a:ext cx="1091279" cy="2481287"/>
          </a:xfrm>
          <a:prstGeom prst="rect">
            <a:avLst/>
          </a:prstGeom>
        </p:spPr>
      </p:pic>
      <p:pic>
        <p:nvPicPr>
          <p:cNvPr id="51" name="Afbeelding 50">
            <a:extLst>
              <a:ext uri="{FF2B5EF4-FFF2-40B4-BE49-F238E27FC236}">
                <a16:creationId xmlns:a16="http://schemas.microsoft.com/office/drawing/2014/main" id="{C9A6F55E-3793-4AF4-81D0-943B2E39F469}"/>
              </a:ext>
            </a:extLst>
          </p:cNvPr>
          <p:cNvPicPr>
            <a:picLocks noChangeAspect="1"/>
          </p:cNvPicPr>
          <p:nvPr/>
        </p:nvPicPr>
        <p:blipFill>
          <a:blip r:embed="rId37"/>
          <a:stretch>
            <a:fillRect/>
          </a:stretch>
        </p:blipFill>
        <p:spPr>
          <a:xfrm>
            <a:off x="8599569" y="2019780"/>
            <a:ext cx="1109568" cy="2487384"/>
          </a:xfrm>
          <a:prstGeom prst="rect">
            <a:avLst/>
          </a:prstGeom>
        </p:spPr>
      </p:pic>
      <p:pic>
        <p:nvPicPr>
          <p:cNvPr id="52" name="Afbeelding 51">
            <a:extLst>
              <a:ext uri="{FF2B5EF4-FFF2-40B4-BE49-F238E27FC236}">
                <a16:creationId xmlns:a16="http://schemas.microsoft.com/office/drawing/2014/main" id="{BCE5F86B-D137-427D-833C-26EBAB3DFE3F}"/>
              </a:ext>
            </a:extLst>
          </p:cNvPr>
          <p:cNvPicPr>
            <a:picLocks noChangeAspect="1"/>
          </p:cNvPicPr>
          <p:nvPr/>
        </p:nvPicPr>
        <p:blipFill>
          <a:blip r:embed="rId38"/>
          <a:stretch>
            <a:fillRect/>
          </a:stretch>
        </p:blipFill>
        <p:spPr>
          <a:xfrm>
            <a:off x="9790066" y="2016732"/>
            <a:ext cx="1091279" cy="2487384"/>
          </a:xfrm>
          <a:prstGeom prst="rect">
            <a:avLst/>
          </a:prstGeom>
        </p:spPr>
      </p:pic>
      <p:pic>
        <p:nvPicPr>
          <p:cNvPr id="53" name="Afbeelding 52">
            <a:extLst>
              <a:ext uri="{FF2B5EF4-FFF2-40B4-BE49-F238E27FC236}">
                <a16:creationId xmlns:a16="http://schemas.microsoft.com/office/drawing/2014/main" id="{1B6AAFDE-B456-41CC-9E42-588152CA9B24}"/>
              </a:ext>
            </a:extLst>
          </p:cNvPr>
          <p:cNvPicPr>
            <a:picLocks noChangeAspect="1"/>
          </p:cNvPicPr>
          <p:nvPr/>
        </p:nvPicPr>
        <p:blipFill>
          <a:blip r:embed="rId39"/>
          <a:stretch>
            <a:fillRect/>
          </a:stretch>
        </p:blipFill>
        <p:spPr>
          <a:xfrm>
            <a:off x="10948972" y="2026315"/>
            <a:ext cx="1127858" cy="2487384"/>
          </a:xfrm>
          <a:prstGeom prst="rect">
            <a:avLst/>
          </a:prstGeom>
        </p:spPr>
      </p:pic>
      <p:pic>
        <p:nvPicPr>
          <p:cNvPr id="54" name="Afbeelding 53">
            <a:extLst>
              <a:ext uri="{FF2B5EF4-FFF2-40B4-BE49-F238E27FC236}">
                <a16:creationId xmlns:a16="http://schemas.microsoft.com/office/drawing/2014/main" id="{4C77C99C-28E5-4FD4-BFD8-900D1B51D719}"/>
              </a:ext>
            </a:extLst>
          </p:cNvPr>
          <p:cNvPicPr>
            <a:picLocks noChangeAspect="1"/>
          </p:cNvPicPr>
          <p:nvPr/>
        </p:nvPicPr>
        <p:blipFill>
          <a:blip r:embed="rId40"/>
          <a:stretch>
            <a:fillRect/>
          </a:stretch>
        </p:blipFill>
        <p:spPr>
          <a:xfrm>
            <a:off x="3018217" y="4465100"/>
            <a:ext cx="2261812" cy="542591"/>
          </a:xfrm>
          <a:prstGeom prst="rect">
            <a:avLst/>
          </a:prstGeom>
        </p:spPr>
      </p:pic>
    </p:spTree>
    <p:extLst>
      <p:ext uri="{BB962C8B-B14F-4D97-AF65-F5344CB8AC3E}">
        <p14:creationId xmlns:p14="http://schemas.microsoft.com/office/powerpoint/2010/main" val="110108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8E5BB8-D6CA-4430-A26D-4C58AEF3C8C8}"/>
              </a:ext>
            </a:extLst>
          </p:cNvPr>
          <p:cNvSpPr>
            <a:spLocks noGrp="1"/>
          </p:cNvSpPr>
          <p:nvPr>
            <p:ph type="title"/>
          </p:nvPr>
        </p:nvSpPr>
        <p:spPr/>
        <p:txBody>
          <a:bodyPr/>
          <a:lstStyle/>
          <a:p>
            <a:r>
              <a:rPr lang="en-US"/>
              <a:t>Hoe komen we bij de spel-elementen?</a:t>
            </a:r>
            <a:endParaRPr lang="nl-NL"/>
          </a:p>
        </p:txBody>
      </p:sp>
      <p:sp>
        <p:nvSpPr>
          <p:cNvPr id="3" name="Tijdelijke aanduiding voor inhoud 2">
            <a:extLst>
              <a:ext uri="{FF2B5EF4-FFF2-40B4-BE49-F238E27FC236}">
                <a16:creationId xmlns:a16="http://schemas.microsoft.com/office/drawing/2014/main" id="{A4D32DF8-4768-4195-B10E-5B78FDD5A666}"/>
              </a:ext>
            </a:extLst>
          </p:cNvPr>
          <p:cNvSpPr>
            <a:spLocks noGrp="1"/>
          </p:cNvSpPr>
          <p:nvPr>
            <p:ph idx="1"/>
          </p:nvPr>
        </p:nvSpPr>
        <p:spPr>
          <a:xfrm>
            <a:off x="1451579" y="2015732"/>
            <a:ext cx="9786692" cy="4149094"/>
          </a:xfrm>
        </p:spPr>
        <p:txBody>
          <a:bodyPr/>
          <a:lstStyle/>
          <a:p>
            <a:r>
              <a:rPr lang="en-US"/>
              <a:t>Aantallen zijn willekeurig, want ‘gedicteerd’ door de werkvorm.  Vandaar twee armen, twee ogen, twee benen en vier competenties op de romp. </a:t>
            </a:r>
          </a:p>
          <a:p>
            <a:r>
              <a:rPr lang="en-US"/>
              <a:t>Elementen voor de basis en visie zijn gebaseerd op oorspronkelijke literatuurverkenning en gesprekken met consortium en expertgroep. </a:t>
            </a:r>
          </a:p>
          <a:p>
            <a:r>
              <a:rPr lang="nl-NL"/>
              <a:t>Vervolgens getoetst in de survey. Opmerkingen daaruit zijn verwerkt.</a:t>
            </a:r>
          </a:p>
          <a:p>
            <a:r>
              <a:rPr lang="nl-NL"/>
              <a:t>Acties komen uit dezelfde voorverkenning, zijn getoetst in de interviews.</a:t>
            </a:r>
          </a:p>
          <a:p>
            <a:r>
              <a:rPr lang="nl-NL"/>
              <a:t>Competenties komen vooral uit de interviews (22 interviews met 16 personen).</a:t>
            </a:r>
          </a:p>
          <a:p>
            <a:r>
              <a:rPr lang="nl-NL"/>
              <a:t>Na de constructie van het spel is het getoetst/gespeeld in een groep van bestuurders (5 p) en een groep controllers (5 p).</a:t>
            </a:r>
          </a:p>
          <a:p>
            <a:endParaRPr lang="nl-NL"/>
          </a:p>
        </p:txBody>
      </p:sp>
    </p:spTree>
    <p:extLst>
      <p:ext uri="{BB962C8B-B14F-4D97-AF65-F5344CB8AC3E}">
        <p14:creationId xmlns:p14="http://schemas.microsoft.com/office/powerpoint/2010/main" val="3089243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kstvak 22">
            <a:extLst>
              <a:ext uri="{FF2B5EF4-FFF2-40B4-BE49-F238E27FC236}">
                <a16:creationId xmlns:a16="http://schemas.microsoft.com/office/drawing/2014/main" id="{8F0D10F5-8720-4D8B-95BC-06FA4E9335B6}"/>
              </a:ext>
            </a:extLst>
          </p:cNvPr>
          <p:cNvSpPr txBox="1"/>
          <p:nvPr/>
        </p:nvSpPr>
        <p:spPr>
          <a:xfrm>
            <a:off x="7375661" y="946324"/>
            <a:ext cx="4531725" cy="5693866"/>
          </a:xfrm>
          <a:prstGeom prst="rect">
            <a:avLst/>
          </a:prstGeom>
          <a:noFill/>
        </p:spPr>
        <p:txBody>
          <a:bodyPr wrap="square" rtlCol="0">
            <a:spAutoFit/>
          </a:bodyPr>
          <a:lstStyle/>
          <a:p>
            <a:r>
              <a:rPr lang="en-US" sz="2800"/>
              <a:t>De Onafhankelijke Control-functie (OCF) kan op allerlei manieren ingericht worden.</a:t>
            </a:r>
          </a:p>
          <a:p>
            <a:endParaRPr lang="en-US" sz="2800"/>
          </a:p>
          <a:p>
            <a:r>
              <a:rPr lang="en-US" sz="2800"/>
              <a:t>Maar als je nu </a:t>
            </a:r>
            <a:r>
              <a:rPr lang="en-US" sz="2800" b="1"/>
              <a:t>prioriteit</a:t>
            </a:r>
            <a:r>
              <a:rPr lang="en-US" sz="2800"/>
              <a:t> </a:t>
            </a:r>
            <a:r>
              <a:rPr lang="en-US" sz="2800" b="1"/>
              <a:t>moet</a:t>
            </a:r>
            <a:r>
              <a:rPr lang="en-US" sz="2800"/>
              <a:t> bepalen, wat kies je?</a:t>
            </a:r>
          </a:p>
          <a:p>
            <a:endParaRPr lang="en-US" sz="2800"/>
          </a:p>
          <a:p>
            <a:r>
              <a:rPr lang="en-US" sz="2800"/>
              <a:t>Overweeg wat je centraal zou zetten in de vacaturetekst of het beoordelingskader:</a:t>
            </a:r>
          </a:p>
          <a:p>
            <a:endParaRPr lang="en-US" sz="2800" b="1"/>
          </a:p>
          <a:p>
            <a:r>
              <a:rPr lang="en-US" sz="2800" b="1"/>
              <a:t>Hoe kleed je de OCF aan?</a:t>
            </a:r>
          </a:p>
          <a:p>
            <a:endParaRPr lang="nl-NL" sz="2800"/>
          </a:p>
        </p:txBody>
      </p:sp>
      <p:sp>
        <p:nvSpPr>
          <p:cNvPr id="24" name="Titel 1">
            <a:extLst>
              <a:ext uri="{FF2B5EF4-FFF2-40B4-BE49-F238E27FC236}">
                <a16:creationId xmlns:a16="http://schemas.microsoft.com/office/drawing/2014/main" id="{2835A6AD-E09A-4014-89B1-06C489CFD245}"/>
              </a:ext>
            </a:extLst>
          </p:cNvPr>
          <p:cNvSpPr txBox="1">
            <a:spLocks/>
          </p:cNvSpPr>
          <p:nvPr/>
        </p:nvSpPr>
        <p:spPr>
          <a:xfrm>
            <a:off x="527240" y="217810"/>
            <a:ext cx="9603275" cy="1049235"/>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a:t>Eerst zelf spelen, dan vergelijken</a:t>
            </a:r>
            <a:endParaRPr lang="nl-NL"/>
          </a:p>
        </p:txBody>
      </p:sp>
      <p:pic>
        <p:nvPicPr>
          <p:cNvPr id="3" name="Afbeelding 2">
            <a:extLst>
              <a:ext uri="{FF2B5EF4-FFF2-40B4-BE49-F238E27FC236}">
                <a16:creationId xmlns:a16="http://schemas.microsoft.com/office/drawing/2014/main" id="{3ABC8F40-D345-42C1-88BB-32199BB4158A}"/>
              </a:ext>
            </a:extLst>
          </p:cNvPr>
          <p:cNvPicPr>
            <a:picLocks noChangeAspect="1"/>
          </p:cNvPicPr>
          <p:nvPr/>
        </p:nvPicPr>
        <p:blipFill>
          <a:blip r:embed="rId2"/>
          <a:stretch>
            <a:fillRect/>
          </a:stretch>
        </p:blipFill>
        <p:spPr>
          <a:xfrm>
            <a:off x="421958" y="1221055"/>
            <a:ext cx="4716493" cy="4911390"/>
          </a:xfrm>
          <a:prstGeom prst="rect">
            <a:avLst/>
          </a:prstGeom>
        </p:spPr>
      </p:pic>
    </p:spTree>
    <p:extLst>
      <p:ext uri="{BB962C8B-B14F-4D97-AF65-F5344CB8AC3E}">
        <p14:creationId xmlns:p14="http://schemas.microsoft.com/office/powerpoint/2010/main" val="142729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EF4D65-5C6C-4B28-93F8-2645D798734D}"/>
              </a:ext>
            </a:extLst>
          </p:cNvPr>
          <p:cNvSpPr>
            <a:spLocks noGrp="1"/>
          </p:cNvSpPr>
          <p:nvPr>
            <p:ph type="ctrTitle"/>
          </p:nvPr>
        </p:nvSpPr>
        <p:spPr/>
        <p:txBody>
          <a:bodyPr/>
          <a:lstStyle/>
          <a:p>
            <a:r>
              <a:rPr lang="en-US"/>
              <a:t>Vergelijking</a:t>
            </a:r>
            <a:endParaRPr lang="nl-NL"/>
          </a:p>
        </p:txBody>
      </p:sp>
      <p:sp>
        <p:nvSpPr>
          <p:cNvPr id="3" name="Ondertitel 2">
            <a:extLst>
              <a:ext uri="{FF2B5EF4-FFF2-40B4-BE49-F238E27FC236}">
                <a16:creationId xmlns:a16="http://schemas.microsoft.com/office/drawing/2014/main" id="{A0F024BD-C2F0-4556-9089-B42F9D724464}"/>
              </a:ext>
            </a:extLst>
          </p:cNvPr>
          <p:cNvSpPr>
            <a:spLocks noGrp="1"/>
          </p:cNvSpPr>
          <p:nvPr>
            <p:ph type="subTitle" idx="1"/>
          </p:nvPr>
        </p:nvSpPr>
        <p:spPr/>
        <p:txBody>
          <a:bodyPr/>
          <a:lstStyle/>
          <a:p>
            <a:r>
              <a:rPr lang="en-US"/>
              <a:t> </a:t>
            </a:r>
            <a:endParaRPr lang="nl-NL"/>
          </a:p>
        </p:txBody>
      </p:sp>
    </p:spTree>
    <p:extLst>
      <p:ext uri="{BB962C8B-B14F-4D97-AF65-F5344CB8AC3E}">
        <p14:creationId xmlns:p14="http://schemas.microsoft.com/office/powerpoint/2010/main" val="2019771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83EFC6B7-03D4-403E-9579-1F3209192FCC}"/>
              </a:ext>
            </a:extLst>
          </p:cNvPr>
          <p:cNvPicPr>
            <a:picLocks noChangeAspect="1"/>
          </p:cNvPicPr>
          <p:nvPr/>
        </p:nvPicPr>
        <p:blipFill>
          <a:blip r:embed="rId2"/>
          <a:stretch>
            <a:fillRect/>
          </a:stretch>
        </p:blipFill>
        <p:spPr>
          <a:xfrm>
            <a:off x="6291895" y="547055"/>
            <a:ext cx="5834164" cy="6316605"/>
          </a:xfrm>
          <a:prstGeom prst="rect">
            <a:avLst/>
          </a:prstGeom>
        </p:spPr>
      </p:pic>
      <p:sp>
        <p:nvSpPr>
          <p:cNvPr id="6" name="Tekstvak 5">
            <a:extLst>
              <a:ext uri="{FF2B5EF4-FFF2-40B4-BE49-F238E27FC236}">
                <a16:creationId xmlns:a16="http://schemas.microsoft.com/office/drawing/2014/main" id="{CF54CEB2-55D9-4244-8D0F-F208F773500B}"/>
              </a:ext>
            </a:extLst>
          </p:cNvPr>
          <p:cNvSpPr txBox="1"/>
          <p:nvPr/>
        </p:nvSpPr>
        <p:spPr>
          <a:xfrm>
            <a:off x="708476" y="237757"/>
            <a:ext cx="4518566" cy="523220"/>
          </a:xfrm>
          <a:prstGeom prst="rect">
            <a:avLst/>
          </a:prstGeom>
          <a:noFill/>
        </p:spPr>
        <p:txBody>
          <a:bodyPr wrap="square" rtlCol="0">
            <a:spAutoFit/>
          </a:bodyPr>
          <a:lstStyle/>
          <a:p>
            <a:r>
              <a:rPr lang="en-US" sz="2800" b="1"/>
              <a:t>Volgens de controllers:</a:t>
            </a:r>
            <a:endParaRPr lang="nl-NL" sz="2800" b="1"/>
          </a:p>
        </p:txBody>
      </p:sp>
      <p:sp>
        <p:nvSpPr>
          <p:cNvPr id="7" name="Tekstvak 6">
            <a:extLst>
              <a:ext uri="{FF2B5EF4-FFF2-40B4-BE49-F238E27FC236}">
                <a16:creationId xmlns:a16="http://schemas.microsoft.com/office/drawing/2014/main" id="{3AEB5131-113D-4BED-880D-C836EC8D39C1}"/>
              </a:ext>
            </a:extLst>
          </p:cNvPr>
          <p:cNvSpPr txBox="1"/>
          <p:nvPr/>
        </p:nvSpPr>
        <p:spPr>
          <a:xfrm>
            <a:off x="7152346" y="237757"/>
            <a:ext cx="4518566" cy="523220"/>
          </a:xfrm>
          <a:prstGeom prst="rect">
            <a:avLst/>
          </a:prstGeom>
          <a:noFill/>
        </p:spPr>
        <p:txBody>
          <a:bodyPr wrap="square" rtlCol="0">
            <a:spAutoFit/>
          </a:bodyPr>
          <a:lstStyle/>
          <a:p>
            <a:r>
              <a:rPr lang="en-US" sz="2800" b="1"/>
              <a:t>Volgens de bestuurders:</a:t>
            </a:r>
            <a:endParaRPr lang="nl-NL" sz="2800" b="1"/>
          </a:p>
        </p:txBody>
      </p:sp>
      <p:grpSp>
        <p:nvGrpSpPr>
          <p:cNvPr id="8" name="Groep 7">
            <a:extLst>
              <a:ext uri="{FF2B5EF4-FFF2-40B4-BE49-F238E27FC236}">
                <a16:creationId xmlns:a16="http://schemas.microsoft.com/office/drawing/2014/main" id="{014FCB52-C174-4840-B4E3-DAC7BE42ADD8}"/>
              </a:ext>
            </a:extLst>
          </p:cNvPr>
          <p:cNvGrpSpPr/>
          <p:nvPr/>
        </p:nvGrpSpPr>
        <p:grpSpPr>
          <a:xfrm>
            <a:off x="521088" y="760977"/>
            <a:ext cx="5692899" cy="5964288"/>
            <a:chOff x="601072" y="760977"/>
            <a:chExt cx="5583419" cy="5888762"/>
          </a:xfrm>
        </p:grpSpPr>
        <p:pic>
          <p:nvPicPr>
            <p:cNvPr id="9" name="Afbeelding 8">
              <a:extLst>
                <a:ext uri="{FF2B5EF4-FFF2-40B4-BE49-F238E27FC236}">
                  <a16:creationId xmlns:a16="http://schemas.microsoft.com/office/drawing/2014/main" id="{2EF42816-BF89-4680-AF26-F7356E68AA2F}"/>
                </a:ext>
              </a:extLst>
            </p:cNvPr>
            <p:cNvPicPr>
              <a:picLocks noChangeAspect="1"/>
            </p:cNvPicPr>
            <p:nvPr/>
          </p:nvPicPr>
          <p:blipFill>
            <a:blip r:embed="rId3"/>
            <a:stretch>
              <a:fillRect/>
            </a:stretch>
          </p:blipFill>
          <p:spPr>
            <a:xfrm>
              <a:off x="601072" y="760977"/>
              <a:ext cx="5583419" cy="5888762"/>
            </a:xfrm>
            <a:prstGeom prst="rect">
              <a:avLst/>
            </a:prstGeom>
          </p:spPr>
        </p:pic>
        <p:sp>
          <p:nvSpPr>
            <p:cNvPr id="10" name="Tekstvak 9">
              <a:extLst>
                <a:ext uri="{FF2B5EF4-FFF2-40B4-BE49-F238E27FC236}">
                  <a16:creationId xmlns:a16="http://schemas.microsoft.com/office/drawing/2014/main" id="{4A80C7A4-6ED8-42D5-BA9C-EFB968CD6C93}"/>
                </a:ext>
              </a:extLst>
            </p:cNvPr>
            <p:cNvSpPr txBox="1"/>
            <p:nvPr/>
          </p:nvSpPr>
          <p:spPr>
            <a:xfrm rot="19472446">
              <a:off x="4857148" y="3596973"/>
              <a:ext cx="982027" cy="338554"/>
            </a:xfrm>
            <a:prstGeom prst="rect">
              <a:avLst/>
            </a:prstGeom>
            <a:solidFill>
              <a:srgbClr val="99CCFF"/>
            </a:solidFill>
          </p:spPr>
          <p:txBody>
            <a:bodyPr wrap="square" rtlCol="0">
              <a:spAutoFit/>
            </a:bodyPr>
            <a:lstStyle/>
            <a:p>
              <a:r>
                <a:rPr lang="en-US" sz="1600"/>
                <a:t>oordelen</a:t>
              </a:r>
              <a:endParaRPr lang="nl-NL" sz="1600"/>
            </a:p>
          </p:txBody>
        </p:sp>
      </p:grpSp>
    </p:spTree>
    <p:extLst>
      <p:ext uri="{BB962C8B-B14F-4D97-AF65-F5344CB8AC3E}">
        <p14:creationId xmlns:p14="http://schemas.microsoft.com/office/powerpoint/2010/main" val="3528363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2140AD89-0D0C-4319-BBE0-E15A39B7AB9D}"/>
              </a:ext>
            </a:extLst>
          </p:cNvPr>
          <p:cNvSpPr txBox="1"/>
          <p:nvPr/>
        </p:nvSpPr>
        <p:spPr>
          <a:xfrm>
            <a:off x="4887088" y="183957"/>
            <a:ext cx="7304912" cy="6155531"/>
          </a:xfrm>
          <a:prstGeom prst="rect">
            <a:avLst/>
          </a:prstGeom>
          <a:noFill/>
        </p:spPr>
        <p:txBody>
          <a:bodyPr wrap="square" rtlCol="0">
            <a:spAutoFit/>
          </a:bodyPr>
          <a:lstStyle/>
          <a:p>
            <a:r>
              <a:rPr lang="en-US" b="1"/>
              <a:t>Aangeklede OCF op basis van een gesprek met bestuurders </a:t>
            </a:r>
            <a:endParaRPr lang="nl-AW" b="1"/>
          </a:p>
          <a:p>
            <a:r>
              <a:rPr lang="en-US" sz="1600"/>
              <a:t>(n=5, 17 dec 2021)</a:t>
            </a:r>
            <a:endParaRPr lang="en-US"/>
          </a:p>
          <a:p>
            <a:r>
              <a:rPr lang="en-US" i="1"/>
              <a:t>Context</a:t>
            </a:r>
            <a:r>
              <a:rPr lang="en-US"/>
              <a:t>:</a:t>
            </a:r>
            <a:r>
              <a:rPr lang="nl-AW"/>
              <a:t> wat bestuurders denken dat de woningwet voor ogen had. </a:t>
            </a:r>
          </a:p>
          <a:p>
            <a:r>
              <a:rPr lang="nl-AW"/>
              <a:t>Afhankelijk van de specifieke corporatie zullen er andere keuzes gemaakt worden. </a:t>
            </a:r>
            <a:endParaRPr lang="en-US"/>
          </a:p>
          <a:p>
            <a:endParaRPr lang="en-US"/>
          </a:p>
          <a:p>
            <a:pPr marL="285750" indent="-285750">
              <a:buFont typeface="Arial" panose="020B0604020202020204" pitchFamily="34" charset="0"/>
              <a:buChar char="•"/>
            </a:pPr>
            <a:r>
              <a:rPr lang="nl-AW" b="1"/>
              <a:t>Visie</a:t>
            </a:r>
            <a:r>
              <a:rPr lang="nl-AW"/>
              <a:t>: </a:t>
            </a:r>
            <a:r>
              <a:rPr lang="en-US"/>
              <a:t>Maatschappelijk belang </a:t>
            </a:r>
            <a:r>
              <a:rPr lang="nl-AW"/>
              <a:t>(inclusief huurders en duurzaamheid) heeft</a:t>
            </a:r>
            <a:r>
              <a:rPr lang="en-US"/>
              <a:t> voor de OCF net iets </a:t>
            </a:r>
            <a:r>
              <a:rPr lang="nl-AW"/>
              <a:t>meer prioriteit </a:t>
            </a:r>
            <a:r>
              <a:rPr lang="en-US"/>
              <a:t>dan organisatiebelang. </a:t>
            </a:r>
          </a:p>
          <a:p>
            <a:pPr marL="285750" indent="-285750">
              <a:buFont typeface="Arial" panose="020B0604020202020204" pitchFamily="34" charset="0"/>
              <a:buChar char="•"/>
            </a:pPr>
            <a:r>
              <a:rPr lang="nl-AW" b="1"/>
              <a:t>Acties</a:t>
            </a:r>
            <a:r>
              <a:rPr lang="nl-AW"/>
              <a:t>:  </a:t>
            </a:r>
            <a:r>
              <a:rPr lang="en-US"/>
              <a:t>Vooral ongevraagd advies geven. </a:t>
            </a:r>
            <a:br>
              <a:rPr lang="en-US"/>
            </a:br>
            <a:r>
              <a:rPr lang="nl-AW"/>
              <a:t>Balans van </a:t>
            </a:r>
            <a:r>
              <a:rPr lang="en-US"/>
              <a:t>Efficiency en effectiviteit bewaken is op strategisch niveau. Dit gaat over de hoe, niet wat. Zorgen dat gesprek gevoerd wordt.</a:t>
            </a:r>
            <a:r>
              <a:rPr lang="nl-AW"/>
              <a:t> Niet besluiten nemen of sturen, maar toetsen door de lastige vragen te stellen.</a:t>
            </a:r>
            <a:endParaRPr lang="en-US"/>
          </a:p>
          <a:p>
            <a:pPr marL="285750" indent="-285750">
              <a:buFont typeface="Arial" panose="020B0604020202020204" pitchFamily="34" charset="0"/>
              <a:buChar char="•"/>
            </a:pPr>
            <a:r>
              <a:rPr lang="nl-AW" b="1"/>
              <a:t>Basis</a:t>
            </a:r>
            <a:r>
              <a:rPr lang="nl-AW"/>
              <a:t>: </a:t>
            </a:r>
            <a:r>
              <a:rPr lang="en-US"/>
              <a:t>Ervaring met control</a:t>
            </a:r>
            <a:r>
              <a:rPr lang="nl-AW"/>
              <a:t> </a:t>
            </a:r>
            <a:r>
              <a:rPr lang="en-US"/>
              <a:t>in corporatiesector. </a:t>
            </a:r>
            <a:r>
              <a:rPr lang="nl-AW"/>
              <a:t>Zo mogelijk relevante e</a:t>
            </a:r>
            <a:r>
              <a:rPr lang="en-US"/>
              <a:t>rvaring buiten corporatiesector voor de </a:t>
            </a:r>
            <a:r>
              <a:rPr lang="nl-AW"/>
              <a:t>f</a:t>
            </a:r>
            <a:r>
              <a:rPr lang="en-US"/>
              <a:t>risse blik.</a:t>
            </a:r>
            <a:r>
              <a:rPr lang="nl-AW"/>
              <a:t> </a:t>
            </a:r>
            <a:r>
              <a:rPr lang="en-US"/>
              <a:t> </a:t>
            </a:r>
            <a:br>
              <a:rPr lang="en-US"/>
            </a:br>
            <a:r>
              <a:rPr lang="en-US"/>
              <a:t>Vraa</a:t>
            </a:r>
            <a:r>
              <a:rPr lang="nl-AW"/>
              <a:t>g</a:t>
            </a:r>
            <a:r>
              <a:rPr lang="en-US"/>
              <a:t>teken </a:t>
            </a:r>
            <a:r>
              <a:rPr lang="nl-AW"/>
              <a:t>staat voor</a:t>
            </a:r>
            <a:r>
              <a:rPr lang="en-US"/>
              <a:t> levenservaring.  Titel (RA/RC) doet er niet </a:t>
            </a:r>
            <a:r>
              <a:rPr lang="nl-AW"/>
              <a:t>t</a:t>
            </a:r>
            <a:r>
              <a:rPr lang="en-US"/>
              <a:t>oe.</a:t>
            </a:r>
          </a:p>
          <a:p>
            <a:pPr marL="285750" indent="-285750">
              <a:buFont typeface="Arial" panose="020B0604020202020204" pitchFamily="34" charset="0"/>
              <a:buChar char="•"/>
            </a:pPr>
            <a:r>
              <a:rPr lang="en-US" b="1"/>
              <a:t>Competenties</a:t>
            </a:r>
            <a:r>
              <a:rPr lang="en-US"/>
              <a:t>: </a:t>
            </a:r>
            <a:r>
              <a:rPr lang="nl-AW"/>
              <a:t>C</a:t>
            </a:r>
            <a:r>
              <a:rPr lang="en-US"/>
              <a:t>ommuniceren </a:t>
            </a:r>
            <a:r>
              <a:rPr lang="nl-AW"/>
              <a:t>en adviseren </a:t>
            </a:r>
            <a:r>
              <a:rPr lang="en-US"/>
              <a:t>op verschillende manieren. </a:t>
            </a:r>
            <a:r>
              <a:rPr lang="nl-AW"/>
              <a:t> </a:t>
            </a:r>
            <a:r>
              <a:rPr lang="en-US"/>
              <a:t>Vanuit meervoudige perspectieven snapt de controller wat er speelt en vraagt d</a:t>
            </a:r>
            <a:r>
              <a:rPr lang="nl-AW"/>
              <a:t>a</a:t>
            </a:r>
            <a:r>
              <a:rPr lang="en-US"/>
              <a:t>ar aandacht voor</a:t>
            </a:r>
            <a:r>
              <a:rPr lang="nl-AW"/>
              <a:t> door steeds constructief (?=empatisch) vanuit tegengestelde posities vragen te stellen</a:t>
            </a:r>
            <a:r>
              <a:rPr lang="en-US"/>
              <a:t>. Heeft kritisch vermogen om te kijken naar de feiten (financi</a:t>
            </a:r>
            <a:r>
              <a:rPr lang="nl-AW"/>
              <a:t>ë</a:t>
            </a:r>
            <a:r>
              <a:rPr lang="en-US"/>
              <a:t>n en doelstellingen)</a:t>
            </a:r>
            <a:r>
              <a:rPr lang="nl-AW"/>
              <a:t> en helder argumenten te geven.</a:t>
            </a:r>
            <a:r>
              <a:rPr lang="en-US"/>
              <a:t> </a:t>
            </a:r>
            <a:r>
              <a:rPr lang="nl-AW"/>
              <a:t>Wordt gezien als </a:t>
            </a:r>
            <a:r>
              <a:rPr lang="en-US"/>
              <a:t>betrokken bij de organisatie en bestuurder.</a:t>
            </a:r>
          </a:p>
          <a:p>
            <a:endParaRPr lang="nl-NL"/>
          </a:p>
        </p:txBody>
      </p:sp>
      <p:pic>
        <p:nvPicPr>
          <p:cNvPr id="4" name="Afbeelding 3">
            <a:extLst>
              <a:ext uri="{FF2B5EF4-FFF2-40B4-BE49-F238E27FC236}">
                <a16:creationId xmlns:a16="http://schemas.microsoft.com/office/drawing/2014/main" id="{77B81549-9DBE-452E-A134-5F512D406FA0}"/>
              </a:ext>
            </a:extLst>
          </p:cNvPr>
          <p:cNvPicPr>
            <a:picLocks noChangeAspect="1"/>
          </p:cNvPicPr>
          <p:nvPr/>
        </p:nvPicPr>
        <p:blipFill>
          <a:blip r:embed="rId2"/>
          <a:stretch>
            <a:fillRect/>
          </a:stretch>
        </p:blipFill>
        <p:spPr>
          <a:xfrm>
            <a:off x="0" y="400755"/>
            <a:ext cx="4862543" cy="6307955"/>
          </a:xfrm>
          <a:prstGeom prst="rect">
            <a:avLst/>
          </a:prstGeom>
        </p:spPr>
      </p:pic>
    </p:spTree>
    <p:extLst>
      <p:ext uri="{BB962C8B-B14F-4D97-AF65-F5344CB8AC3E}">
        <p14:creationId xmlns:p14="http://schemas.microsoft.com/office/powerpoint/2010/main" val="3829135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2140AD89-0D0C-4319-BBE0-E15A39B7AB9D}"/>
              </a:ext>
            </a:extLst>
          </p:cNvPr>
          <p:cNvSpPr txBox="1"/>
          <p:nvPr/>
        </p:nvSpPr>
        <p:spPr>
          <a:xfrm>
            <a:off x="4887088" y="183957"/>
            <a:ext cx="7304912" cy="5878532"/>
          </a:xfrm>
          <a:prstGeom prst="rect">
            <a:avLst/>
          </a:prstGeom>
          <a:noFill/>
        </p:spPr>
        <p:txBody>
          <a:bodyPr wrap="square" rtlCol="0">
            <a:spAutoFit/>
          </a:bodyPr>
          <a:lstStyle/>
          <a:p>
            <a:r>
              <a:rPr lang="en-US" b="1"/>
              <a:t>Aangeklede OCF op basis van een gesprek met controllers </a:t>
            </a:r>
            <a:endParaRPr lang="nl-AW" b="1"/>
          </a:p>
          <a:p>
            <a:r>
              <a:rPr lang="en-US" sz="1600"/>
              <a:t>(n=5, 21-2-2022)</a:t>
            </a:r>
            <a:endParaRPr lang="en-US"/>
          </a:p>
          <a:p>
            <a:r>
              <a:rPr lang="en-US" i="1"/>
              <a:t>Context</a:t>
            </a:r>
            <a:r>
              <a:rPr lang="en-US"/>
              <a:t>: </a:t>
            </a:r>
            <a:r>
              <a:rPr lang="nl-AW"/>
              <a:t>Afhankelijk van de </a:t>
            </a:r>
            <a:r>
              <a:rPr lang="en-US"/>
              <a:t>grootte van de</a:t>
            </a:r>
            <a:r>
              <a:rPr lang="nl-AW"/>
              <a:t> corporatie zullen er andere keuzes gemaakt worden</a:t>
            </a:r>
            <a:r>
              <a:rPr lang="en-US"/>
              <a:t> in taakverdeling.</a:t>
            </a:r>
          </a:p>
          <a:p>
            <a:endParaRPr lang="en-US"/>
          </a:p>
          <a:p>
            <a:pPr marL="285750" indent="-285750">
              <a:buFont typeface="Arial" panose="020B0604020202020204" pitchFamily="34" charset="0"/>
              <a:buChar char="•"/>
            </a:pPr>
            <a:r>
              <a:rPr lang="nl-AW" b="1"/>
              <a:t>Visie</a:t>
            </a:r>
            <a:r>
              <a:rPr lang="nl-AW"/>
              <a:t>: </a:t>
            </a:r>
            <a:r>
              <a:rPr lang="en-US"/>
              <a:t>weinig discussie over.</a:t>
            </a:r>
          </a:p>
          <a:p>
            <a:pPr marL="285750" indent="-285750">
              <a:buFont typeface="Arial" panose="020B0604020202020204" pitchFamily="34" charset="0"/>
              <a:buChar char="•"/>
            </a:pPr>
            <a:r>
              <a:rPr lang="nl-AW" b="1"/>
              <a:t>Acties</a:t>
            </a:r>
            <a:r>
              <a:rPr lang="nl-AW"/>
              <a:t>:  </a:t>
            </a:r>
            <a:r>
              <a:rPr lang="nl-NL"/>
              <a:t>Sparringpartner zijn, ook ongevraagd. Wees proactief. Niet achteraf, zoals de accountant. Efficiency en effectiviteit beoordelen en adviseren, maar niet bewaken. </a:t>
            </a:r>
          </a:p>
          <a:p>
            <a:pPr marL="285750" indent="-285750">
              <a:buFont typeface="Arial" panose="020B0604020202020204" pitchFamily="34" charset="0"/>
              <a:buChar char="•"/>
            </a:pPr>
            <a:r>
              <a:rPr lang="nl-AW" b="1"/>
              <a:t>Basis</a:t>
            </a:r>
            <a:r>
              <a:rPr lang="nl-AW"/>
              <a:t>: </a:t>
            </a:r>
            <a:r>
              <a:rPr lang="nl-NL"/>
              <a:t>Hbo- of masterniveau is belangrijk, niet een specifieke opleiding of titel.  Liever 10 dan 5 jaar ervaring, maar afhankelijk van welke rollen en ontwikkeling als persoon. Je moet tegenwicht kunnen bieden. </a:t>
            </a:r>
            <a:br>
              <a:rPr lang="nl-NL"/>
            </a:br>
            <a:r>
              <a:rPr lang="nl-NL"/>
              <a:t>De woningbouwsector is niet meer uniek, dus ervaring kan ook buiten de sector zijn. Dat kan frisse vragen opleveren. </a:t>
            </a:r>
          </a:p>
          <a:p>
            <a:pPr marL="285750" indent="-285750">
              <a:buFont typeface="Arial" panose="020B0604020202020204" pitchFamily="34" charset="0"/>
              <a:buChar char="•"/>
            </a:pPr>
            <a:r>
              <a:rPr lang="en-US" b="1"/>
              <a:t>Competenties</a:t>
            </a:r>
            <a:r>
              <a:rPr lang="en-US"/>
              <a:t>:  </a:t>
            </a:r>
            <a:r>
              <a:rPr lang="nl-NL"/>
              <a:t>Analytisch vermogen en integriteit is vanzelfsprekend. </a:t>
            </a:r>
            <a:br>
              <a:rPr lang="nl-NL"/>
            </a:br>
            <a:r>
              <a:rPr lang="nl-NL"/>
              <a:t>In adviesvaardigheid zit vooral ook het luisteren vooraf en het over kunnen brengen. Omvat ook netwerkvaardigheid en verbindend zijn binnen de organisatie. Meervoudig kijken is niet alleen verschillende onderwerpen, maar ook strategisch en operationeel. Kritisch vermogen omvat ook zelfstandigheid of onafhankelijkheid in denken en doen; niet laten leiden door wat anderen van je vinden. </a:t>
            </a:r>
          </a:p>
        </p:txBody>
      </p:sp>
      <p:grpSp>
        <p:nvGrpSpPr>
          <p:cNvPr id="6" name="Groep 5">
            <a:extLst>
              <a:ext uri="{FF2B5EF4-FFF2-40B4-BE49-F238E27FC236}">
                <a16:creationId xmlns:a16="http://schemas.microsoft.com/office/drawing/2014/main" id="{22104DF8-915C-4787-9872-4897A4FCDD1D}"/>
              </a:ext>
            </a:extLst>
          </p:cNvPr>
          <p:cNvGrpSpPr/>
          <p:nvPr/>
        </p:nvGrpSpPr>
        <p:grpSpPr>
          <a:xfrm>
            <a:off x="0" y="550286"/>
            <a:ext cx="4887088" cy="5757428"/>
            <a:chOff x="601072" y="760977"/>
            <a:chExt cx="5583419" cy="5888762"/>
          </a:xfrm>
        </p:grpSpPr>
        <p:pic>
          <p:nvPicPr>
            <p:cNvPr id="7" name="Afbeelding 6">
              <a:extLst>
                <a:ext uri="{FF2B5EF4-FFF2-40B4-BE49-F238E27FC236}">
                  <a16:creationId xmlns:a16="http://schemas.microsoft.com/office/drawing/2014/main" id="{2842AB0E-2D80-40F2-90B0-83A91C705041}"/>
                </a:ext>
              </a:extLst>
            </p:cNvPr>
            <p:cNvPicPr>
              <a:picLocks noChangeAspect="1"/>
            </p:cNvPicPr>
            <p:nvPr/>
          </p:nvPicPr>
          <p:blipFill>
            <a:blip r:embed="rId2"/>
            <a:stretch>
              <a:fillRect/>
            </a:stretch>
          </p:blipFill>
          <p:spPr>
            <a:xfrm>
              <a:off x="601072" y="760977"/>
              <a:ext cx="5583419" cy="5888762"/>
            </a:xfrm>
            <a:prstGeom prst="rect">
              <a:avLst/>
            </a:prstGeom>
          </p:spPr>
        </p:pic>
        <p:sp>
          <p:nvSpPr>
            <p:cNvPr id="8" name="Tekstvak 7">
              <a:extLst>
                <a:ext uri="{FF2B5EF4-FFF2-40B4-BE49-F238E27FC236}">
                  <a16:creationId xmlns:a16="http://schemas.microsoft.com/office/drawing/2014/main" id="{EC8BE286-DB46-47AF-84A3-2CA47B14F475}"/>
                </a:ext>
              </a:extLst>
            </p:cNvPr>
            <p:cNvSpPr txBox="1"/>
            <p:nvPr/>
          </p:nvSpPr>
          <p:spPr>
            <a:xfrm rot="19472446">
              <a:off x="4858489" y="3582262"/>
              <a:ext cx="1069621" cy="346277"/>
            </a:xfrm>
            <a:prstGeom prst="rect">
              <a:avLst/>
            </a:prstGeom>
            <a:solidFill>
              <a:srgbClr val="99CCFF"/>
            </a:solidFill>
          </p:spPr>
          <p:txBody>
            <a:bodyPr wrap="square" rtlCol="0">
              <a:spAutoFit/>
            </a:bodyPr>
            <a:lstStyle/>
            <a:p>
              <a:r>
                <a:rPr lang="en-US" sz="1600"/>
                <a:t>oordelen</a:t>
              </a:r>
              <a:endParaRPr lang="nl-NL" sz="1600"/>
            </a:p>
          </p:txBody>
        </p:sp>
      </p:grpSp>
    </p:spTree>
    <p:extLst>
      <p:ext uri="{BB962C8B-B14F-4D97-AF65-F5344CB8AC3E}">
        <p14:creationId xmlns:p14="http://schemas.microsoft.com/office/powerpoint/2010/main" val="3956837843"/>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A1E1B37-5C2B-4D34-AED1-7DCE9C5FE66C}">
  <we:reference id="f1abd87f-a3ba-42fb-91d5-100000000000" version="1.0.0.6" store="EXCatalog" storeType="EXCatalog"/>
  <we:alternateReferences>
    <we:reference id="WA104380278" version="1.0.0.6"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ABB5285A76AD4D9F3C58E9D73EB40E" ma:contentTypeVersion="4" ma:contentTypeDescription="Create a new document." ma:contentTypeScope="" ma:versionID="20ef4532382f6c2537fa380bdddc8c7a">
  <xsd:schema xmlns:xsd="http://www.w3.org/2001/XMLSchema" xmlns:xs="http://www.w3.org/2001/XMLSchema" xmlns:p="http://schemas.microsoft.com/office/2006/metadata/properties" xmlns:ns2="83c0da49-e93c-49f1-8b8e-47bab2c68061" xmlns:ns3="8d0184a8-4808-4255-b6a8-804f9493c013" targetNamespace="http://schemas.microsoft.com/office/2006/metadata/properties" ma:root="true" ma:fieldsID="b824418018b2ab664021d7e88e62be67" ns2:_="" ns3:_="">
    <xsd:import namespace="83c0da49-e93c-49f1-8b8e-47bab2c68061"/>
    <xsd:import namespace="8d0184a8-4808-4255-b6a8-804f9493c01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c0da49-e93c-49f1-8b8e-47bab2c68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d0184a8-4808-4255-b6a8-804f9493c0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C2C8B7-1E97-4FE1-ABCC-1CA4D4E68F70}">
  <ds:schemaRefs>
    <ds:schemaRef ds:uri="83c0da49-e93c-49f1-8b8e-47bab2c68061"/>
    <ds:schemaRef ds:uri="8d0184a8-4808-4255-b6a8-804f9493c01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E4F1EAA-0519-4E05-B805-CA2B054D4174}">
  <ds:schemaRefs>
    <ds:schemaRef ds:uri="http://schemas.microsoft.com/sharepoint/v3/contenttype/forms"/>
  </ds:schemaRefs>
</ds:datastoreItem>
</file>

<file path=customXml/itemProps3.xml><?xml version="1.0" encoding="utf-8"?>
<ds:datastoreItem xmlns:ds="http://schemas.openxmlformats.org/officeDocument/2006/customXml" ds:itemID="{AC9F9562-63F0-4E8F-8EA7-679E6460300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d0184a8-4808-4255-b6a8-804f9493c013"/>
    <ds:schemaRef ds:uri="83c0da49-e93c-49f1-8b8e-47bab2c6806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Gallery</Template>
  <TotalTime>123</TotalTime>
  <Words>782</Words>
  <Application>Microsoft Office PowerPoint</Application>
  <PresentationFormat>Breedbeeld</PresentationFormat>
  <Paragraphs>75</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Arial Black</vt:lpstr>
      <vt:lpstr>Calibri</vt:lpstr>
      <vt:lpstr>Gill Sans MT</vt:lpstr>
      <vt:lpstr>Galerie</vt:lpstr>
      <vt:lpstr>Controlfunctie spel</vt:lpstr>
      <vt:lpstr>PowerPoint-presentatie</vt:lpstr>
      <vt:lpstr>PowerPoint-presentatie</vt:lpstr>
      <vt:lpstr>Hoe komen we bij de spel-elementen?</vt:lpstr>
      <vt:lpstr>PowerPoint-presentatie</vt:lpstr>
      <vt:lpstr>Vergelijking</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Marion Smit</dc:creator>
  <cp:lastModifiedBy>Marion Smit</cp:lastModifiedBy>
  <cp:revision>14</cp:revision>
  <cp:lastPrinted>2022-05-19T09:54:23Z</cp:lastPrinted>
  <dcterms:created xsi:type="dcterms:W3CDTF">2021-12-05T14:35:15Z</dcterms:created>
  <dcterms:modified xsi:type="dcterms:W3CDTF">2022-05-19T09:56:56Z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0x010100A9ABB5285A76AD4D9F3C58E9D73EB40E</vt:lpwstr>
  </property>
</Properties>
</file>