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60" r:id="rId3"/>
  </p:sldIdLst>
  <p:sldSz cx="6858000" cy="9144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9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2484" y="102"/>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90665"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6866" y="0"/>
            <a:ext cx="2890665" cy="496888"/>
          </a:xfrm>
          <a:prstGeom prst="rect">
            <a:avLst/>
          </a:prstGeom>
        </p:spPr>
        <p:txBody>
          <a:bodyPr vert="horz" lIns="91440" tIns="45720" rIns="91440" bIns="45720" rtlCol="0"/>
          <a:lstStyle>
            <a:lvl1pPr algn="r">
              <a:defRPr sz="1200"/>
            </a:lvl1pPr>
          </a:lstStyle>
          <a:p>
            <a:fld id="{2DCDB400-55F3-42C4-A00B-C2494F05698F}" type="datetimeFigureOut">
              <a:rPr lang="nl-NL" smtClean="0"/>
              <a:t>31-7-2017</a:t>
            </a:fld>
            <a:endParaRPr lang="nl-NL"/>
          </a:p>
        </p:txBody>
      </p:sp>
      <p:sp>
        <p:nvSpPr>
          <p:cNvPr id="4" name="Tijdelijke aanduiding voor dia-afbeelding 3"/>
          <p:cNvSpPr>
            <a:spLocks noGrp="1" noRot="1" noChangeAspect="1"/>
          </p:cNvSpPr>
          <p:nvPr>
            <p:ph type="sldImg" idx="2"/>
          </p:nvPr>
        </p:nvSpPr>
        <p:spPr>
          <a:xfrm>
            <a:off x="2079625" y="1241425"/>
            <a:ext cx="2509838"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598" y="4776789"/>
            <a:ext cx="5335893" cy="3908425"/>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9750"/>
            <a:ext cx="2890665"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6866" y="9429750"/>
            <a:ext cx="2890665" cy="496888"/>
          </a:xfrm>
          <a:prstGeom prst="rect">
            <a:avLst/>
          </a:prstGeom>
        </p:spPr>
        <p:txBody>
          <a:bodyPr vert="horz" lIns="91440" tIns="45720" rIns="91440" bIns="45720" rtlCol="0" anchor="b"/>
          <a:lstStyle>
            <a:lvl1pPr algn="r">
              <a:defRPr sz="1200"/>
            </a:lvl1pPr>
          </a:lstStyle>
          <a:p>
            <a:fld id="{A37CA381-60D9-4192-96E2-446C593E02FB}" type="slidenum">
              <a:rPr lang="nl-NL" smtClean="0"/>
              <a:t>‹nr.›</a:t>
            </a:fld>
            <a:endParaRPr lang="nl-NL"/>
          </a:p>
        </p:txBody>
      </p:sp>
    </p:spTree>
    <p:extLst>
      <p:ext uri="{BB962C8B-B14F-4D97-AF65-F5344CB8AC3E}">
        <p14:creationId xmlns:p14="http://schemas.microsoft.com/office/powerpoint/2010/main" val="537676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A37CA381-60D9-4192-96E2-446C593E02FB}" type="slidenum">
              <a:rPr lang="nl-NL" smtClean="0"/>
              <a:t>1</a:t>
            </a:fld>
            <a:endParaRPr lang="nl-NL"/>
          </a:p>
        </p:txBody>
      </p:sp>
    </p:spTree>
    <p:extLst>
      <p:ext uri="{BB962C8B-B14F-4D97-AF65-F5344CB8AC3E}">
        <p14:creationId xmlns:p14="http://schemas.microsoft.com/office/powerpoint/2010/main" val="3911732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514350" y="2840568"/>
            <a:ext cx="5829300" cy="1960033"/>
          </a:xfrm>
        </p:spPr>
        <p:txBody>
          <a:bodyPr/>
          <a:lstStyle/>
          <a:p>
            <a:r>
              <a:rPr lang="nl-NL"/>
              <a:t>Klik om de stijl te bewerken</a:t>
            </a:r>
          </a:p>
        </p:txBody>
      </p:sp>
      <p:sp>
        <p:nvSpPr>
          <p:cNvPr id="3" name="Ondertitel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65F1482-EF74-4E6A-94E0-61A5473F9F77}" type="datetimeFigureOut">
              <a:rPr lang="nl-NL" smtClean="0"/>
              <a:t>31-7-2017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188140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65F1482-EF74-4E6A-94E0-61A5473F9F77}" type="datetimeFigureOut">
              <a:rPr lang="nl-NL" smtClean="0"/>
              <a:t>31-7-2017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324097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4972050" y="366185"/>
            <a:ext cx="1543050" cy="7802033"/>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342900" y="366185"/>
            <a:ext cx="4514850" cy="7802033"/>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65F1482-EF74-4E6A-94E0-61A5473F9F77}" type="datetimeFigureOut">
              <a:rPr lang="nl-NL" smtClean="0"/>
              <a:t>31-7-2017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2676474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D65F1482-EF74-4E6A-94E0-61A5473F9F77}" type="datetimeFigureOut">
              <a:rPr lang="nl-NL" smtClean="0"/>
              <a:t>31-7-2017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3706839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541735" y="5875867"/>
            <a:ext cx="5829300" cy="1816100"/>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D65F1482-EF74-4E6A-94E0-61A5473F9F77}" type="datetimeFigureOut">
              <a:rPr lang="nl-NL" smtClean="0"/>
              <a:t>31-7-2017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2672705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D65F1482-EF74-4E6A-94E0-61A5473F9F77}" type="datetimeFigureOut">
              <a:rPr lang="nl-NL" smtClean="0"/>
              <a:t>31-7-2017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2947785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65F1482-EF74-4E6A-94E0-61A5473F9F77}" type="datetimeFigureOut">
              <a:rPr lang="nl-NL" smtClean="0"/>
              <a:t>31-7-2017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3562963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D65F1482-EF74-4E6A-94E0-61A5473F9F77}" type="datetimeFigureOut">
              <a:rPr lang="nl-NL" smtClean="0"/>
              <a:t>31-7-2017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236596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65F1482-EF74-4E6A-94E0-61A5473F9F77}" type="datetimeFigureOut">
              <a:rPr lang="nl-NL" smtClean="0"/>
              <a:t>31-7-2017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29232921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342900" y="364067"/>
            <a:ext cx="2256235" cy="154940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65F1482-EF74-4E6A-94E0-61A5473F9F77}" type="datetimeFigureOut">
              <a:rPr lang="nl-NL" smtClean="0"/>
              <a:t>31-7-2017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3771927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344216" y="6400800"/>
            <a:ext cx="4114800" cy="755651"/>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D65F1482-EF74-4E6A-94E0-61A5473F9F77}" type="datetimeFigureOut">
              <a:rPr lang="nl-NL" smtClean="0"/>
              <a:t>31-7-2017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0F91FE2-4086-4A86-AF8E-1C53A7C1174B}" type="slidenum">
              <a:rPr lang="nl-NL" smtClean="0"/>
              <a:t>‹nr.›</a:t>
            </a:fld>
            <a:endParaRPr lang="nl-NL"/>
          </a:p>
        </p:txBody>
      </p:sp>
    </p:spTree>
    <p:extLst>
      <p:ext uri="{BB962C8B-B14F-4D97-AF65-F5344CB8AC3E}">
        <p14:creationId xmlns:p14="http://schemas.microsoft.com/office/powerpoint/2010/main" val="1667065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65F1482-EF74-4E6A-94E0-61A5473F9F77}" type="datetimeFigureOut">
              <a:rPr lang="nl-NL" smtClean="0"/>
              <a:t>31-7-2017</a:t>
            </a:fld>
            <a:endParaRPr lang="nl-NL"/>
          </a:p>
        </p:txBody>
      </p:sp>
      <p:sp>
        <p:nvSpPr>
          <p:cNvPr id="5" name="Tijdelijke aanduiding voor voettekst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80F91FE2-4086-4A86-AF8E-1C53A7C1174B}" type="slidenum">
              <a:rPr lang="nl-NL" smtClean="0"/>
              <a:t>‹nr.›</a:t>
            </a:fld>
            <a:endParaRPr lang="nl-NL"/>
          </a:p>
        </p:txBody>
      </p:sp>
    </p:spTree>
    <p:extLst>
      <p:ext uri="{BB962C8B-B14F-4D97-AF65-F5344CB8AC3E}">
        <p14:creationId xmlns:p14="http://schemas.microsoft.com/office/powerpoint/2010/main" val="1497408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mailto:amstelcampus@hva.nl"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hyperlink" Target="mailto:bram.vanhoogdalem@ouwehandbouw.nl"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mailto:amstelcampus@hva.nl" TargetMode="External"/><Relationship Id="rId7" Type="http://schemas.openxmlformats.org/officeDocument/2006/relationships/image" Target="../media/image6.jpeg"/><Relationship Id="rId2" Type="http://schemas.openxmlformats.org/officeDocument/2006/relationships/hyperlink" Target="http://www.studentenwoningweb.nl/" TargetMode="Externa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jpeg"/><Relationship Id="rId4" Type="http://schemas.openxmlformats.org/officeDocument/2006/relationships/hyperlink" Target="mailto:bram.vanhoogdalem@ouwehandbouw.n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5" name="Rechthoek 4"/>
          <p:cNvSpPr/>
          <p:nvPr/>
        </p:nvSpPr>
        <p:spPr>
          <a:xfrm rot="5400000">
            <a:off x="1759124" y="3793606"/>
            <a:ext cx="8352928" cy="1844823"/>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p:cNvSpPr txBox="1"/>
          <p:nvPr/>
        </p:nvSpPr>
        <p:spPr>
          <a:xfrm>
            <a:off x="908720" y="35496"/>
            <a:ext cx="5256584" cy="369332"/>
          </a:xfrm>
          <a:prstGeom prst="rect">
            <a:avLst/>
          </a:prstGeom>
          <a:noFill/>
        </p:spPr>
        <p:txBody>
          <a:bodyPr wrap="square" rtlCol="0">
            <a:spAutoFit/>
          </a:bodyPr>
          <a:lstStyle/>
          <a:p>
            <a:endParaRPr lang="nl-NL" dirty="0"/>
          </a:p>
        </p:txBody>
      </p:sp>
      <p:sp>
        <p:nvSpPr>
          <p:cNvPr id="7" name="Tekstvak 6"/>
          <p:cNvSpPr txBox="1"/>
          <p:nvPr/>
        </p:nvSpPr>
        <p:spPr>
          <a:xfrm>
            <a:off x="255689" y="-60144"/>
            <a:ext cx="6192688" cy="584775"/>
          </a:xfrm>
          <a:prstGeom prst="rect">
            <a:avLst/>
          </a:prstGeom>
          <a:noFill/>
        </p:spPr>
        <p:txBody>
          <a:bodyPr wrap="square" rtlCol="0">
            <a:spAutoFit/>
          </a:bodyPr>
          <a:lstStyle/>
          <a:p>
            <a:pPr algn="ctr"/>
            <a:r>
              <a:rPr lang="nl-NL" sz="3200" b="1" dirty="0">
                <a:solidFill>
                  <a:schemeClr val="tx1">
                    <a:lumMod val="65000"/>
                    <a:lumOff val="35000"/>
                  </a:schemeClr>
                </a:solidFill>
              </a:rPr>
              <a:t>BUURTBRIEF JULI 2017</a:t>
            </a:r>
          </a:p>
        </p:txBody>
      </p:sp>
      <p:grpSp>
        <p:nvGrpSpPr>
          <p:cNvPr id="12" name="Groep 11"/>
          <p:cNvGrpSpPr/>
          <p:nvPr/>
        </p:nvGrpSpPr>
        <p:grpSpPr>
          <a:xfrm>
            <a:off x="-7923" y="539553"/>
            <a:ext cx="5350893" cy="2662589"/>
            <a:chOff x="118499" y="827585"/>
            <a:chExt cx="5226402" cy="2088232"/>
          </a:xfrm>
        </p:grpSpPr>
        <p:sp>
          <p:nvSpPr>
            <p:cNvPr id="4" name="Rechthoek 3"/>
            <p:cNvSpPr/>
            <p:nvPr/>
          </p:nvSpPr>
          <p:spPr>
            <a:xfrm>
              <a:off x="118499" y="827585"/>
              <a:ext cx="4896543" cy="208823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p:cNvSpPr txBox="1"/>
            <p:nvPr/>
          </p:nvSpPr>
          <p:spPr>
            <a:xfrm>
              <a:off x="3449267" y="1748163"/>
              <a:ext cx="1895634" cy="917263"/>
            </a:xfrm>
            <a:prstGeom prst="rect">
              <a:avLst/>
            </a:prstGeom>
            <a:noFill/>
          </p:spPr>
          <p:txBody>
            <a:bodyPr wrap="square" rtlCol="0">
              <a:spAutoFit/>
            </a:bodyPr>
            <a:lstStyle/>
            <a:p>
              <a:r>
                <a:rPr lang="nl-NL" sz="1400" b="1" dirty="0">
                  <a:solidFill>
                    <a:schemeClr val="bg1"/>
                  </a:solidFill>
                </a:rPr>
                <a:t>Nieuwbouw</a:t>
              </a:r>
            </a:p>
            <a:p>
              <a:r>
                <a:rPr lang="nl-NL" sz="1400" b="1" dirty="0">
                  <a:solidFill>
                    <a:schemeClr val="bg1"/>
                  </a:solidFill>
                </a:rPr>
                <a:t>Amstelcampus Leeuwenhoek</a:t>
              </a:r>
            </a:p>
            <a:p>
              <a:r>
                <a:rPr lang="nl-NL" sz="1400" b="1" dirty="0">
                  <a:solidFill>
                    <a:schemeClr val="bg1"/>
                  </a:solidFill>
                </a:rPr>
                <a:t>69 zelfstandige</a:t>
              </a:r>
            </a:p>
            <a:p>
              <a:r>
                <a:rPr lang="nl-NL" sz="1400" b="1" dirty="0">
                  <a:solidFill>
                    <a:schemeClr val="bg1"/>
                  </a:solidFill>
                </a:rPr>
                <a:t>studentenwoningen</a:t>
              </a:r>
            </a:p>
          </p:txBody>
        </p:sp>
      </p:grpSp>
      <p:sp>
        <p:nvSpPr>
          <p:cNvPr id="11" name="Rechthoek 10"/>
          <p:cNvSpPr/>
          <p:nvPr/>
        </p:nvSpPr>
        <p:spPr>
          <a:xfrm>
            <a:off x="0" y="8892482"/>
            <a:ext cx="6858000" cy="2160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p:cNvSpPr txBox="1"/>
          <p:nvPr/>
        </p:nvSpPr>
        <p:spPr>
          <a:xfrm>
            <a:off x="2132856" y="8888689"/>
            <a:ext cx="4725144" cy="215444"/>
          </a:xfrm>
          <a:prstGeom prst="rect">
            <a:avLst/>
          </a:prstGeom>
          <a:noFill/>
        </p:spPr>
        <p:txBody>
          <a:bodyPr wrap="square" rtlCol="0">
            <a:spAutoFit/>
          </a:bodyPr>
          <a:lstStyle/>
          <a:p>
            <a:r>
              <a:rPr lang="nl-NL" sz="800" dirty="0">
                <a:solidFill>
                  <a:schemeClr val="bg1"/>
                </a:solidFill>
              </a:rPr>
              <a:t>Amstelcampus Leeuwenhoek 69 zelfstandige studentenwoningen te Amsterdam   ▪  Buurtbrief juli 2017</a:t>
            </a:r>
          </a:p>
        </p:txBody>
      </p:sp>
      <p:sp>
        <p:nvSpPr>
          <p:cNvPr id="18" name="Tekstvak 17"/>
          <p:cNvSpPr txBox="1"/>
          <p:nvPr/>
        </p:nvSpPr>
        <p:spPr>
          <a:xfrm>
            <a:off x="-13411" y="3203848"/>
            <a:ext cx="2520000" cy="5586145"/>
          </a:xfrm>
          <a:prstGeom prst="rect">
            <a:avLst/>
          </a:prstGeom>
          <a:noFill/>
        </p:spPr>
        <p:txBody>
          <a:bodyPr wrap="square" rtlCol="0">
            <a:spAutoFit/>
          </a:bodyPr>
          <a:lstStyle/>
          <a:p>
            <a:r>
              <a:rPr lang="nl-NL" sz="1400" b="1" dirty="0">
                <a:solidFill>
                  <a:schemeClr val="accent6"/>
                </a:solidFill>
              </a:rPr>
              <a:t>De 4</a:t>
            </a:r>
            <a:r>
              <a:rPr lang="nl-NL" sz="1400" b="1" baseline="30000" dirty="0">
                <a:solidFill>
                  <a:schemeClr val="accent6"/>
                </a:solidFill>
              </a:rPr>
              <a:t>e</a:t>
            </a:r>
            <a:r>
              <a:rPr lang="nl-NL" sz="1400" b="1" dirty="0">
                <a:solidFill>
                  <a:schemeClr val="accent6"/>
                </a:solidFill>
              </a:rPr>
              <a:t> buurtbrief</a:t>
            </a:r>
          </a:p>
          <a:p>
            <a:r>
              <a:rPr lang="nl-NL" sz="1000" dirty="0"/>
              <a:t>Bij deze ontvangt u de 4</a:t>
            </a:r>
            <a:r>
              <a:rPr lang="nl-NL" sz="1000" baseline="30000" dirty="0"/>
              <a:t>e</a:t>
            </a:r>
            <a:r>
              <a:rPr lang="nl-NL" sz="1000" dirty="0"/>
              <a:t> buurtbrief voor het project ‘Amstelcampus Leeuwenhoek 69 zelfstandige studentenwoningen’ te Amsterdam.</a:t>
            </a:r>
          </a:p>
          <a:p>
            <a:endParaRPr lang="nl-NL" sz="1000" dirty="0"/>
          </a:p>
          <a:p>
            <a:r>
              <a:rPr lang="nl-NL" sz="1000" dirty="0"/>
              <a:t>Middels deze buurtbrief willen wij u verder informeren omtrent onze bouwwerkzaamheden aan de Eerste Boerhaavestraat.</a:t>
            </a:r>
          </a:p>
          <a:p>
            <a:r>
              <a:rPr lang="nl-NL" sz="1000" dirty="0"/>
              <a:t>Indien u naar aanleiding van de buurtbrief vragen of opmerkingen heeft, kunt u deze mailen naar </a:t>
            </a:r>
            <a:r>
              <a:rPr lang="nl-NL" sz="1000" dirty="0">
                <a:hlinkClick r:id="rId3"/>
              </a:rPr>
              <a:t>amstelcampus@hva.nl</a:t>
            </a:r>
            <a:r>
              <a:rPr lang="nl-NL" sz="1000" dirty="0"/>
              <a:t> of </a:t>
            </a:r>
            <a:r>
              <a:rPr lang="nl-NL" sz="1000" dirty="0">
                <a:hlinkClick r:id="rId4"/>
              </a:rPr>
              <a:t>bram.vanhoogdalem@ouwehandbouw.nl</a:t>
            </a:r>
            <a:r>
              <a:rPr lang="nl-NL" sz="1000" dirty="0"/>
              <a:t> </a:t>
            </a:r>
          </a:p>
          <a:p>
            <a:r>
              <a:rPr lang="nl-NL" sz="1000" dirty="0"/>
              <a:t>U bent ook van harte welkom in onze keet op het bouwterrein. </a:t>
            </a:r>
          </a:p>
          <a:p>
            <a:endParaRPr lang="nl-NL" sz="900" b="1" dirty="0">
              <a:solidFill>
                <a:schemeClr val="accent6"/>
              </a:solidFill>
            </a:endParaRPr>
          </a:p>
          <a:p>
            <a:pPr hangingPunct="0"/>
            <a:r>
              <a:rPr lang="nl-NL" sz="1400" b="1" dirty="0">
                <a:solidFill>
                  <a:schemeClr val="accent6"/>
                </a:solidFill>
              </a:rPr>
              <a:t>Algemeen</a:t>
            </a:r>
          </a:p>
          <a:p>
            <a:pPr hangingPunct="0"/>
            <a:r>
              <a:rPr lang="nl-NL" sz="1000" b="1" dirty="0"/>
              <a:t>Werkzaamheden in de straat</a:t>
            </a:r>
          </a:p>
          <a:p>
            <a:pPr hangingPunct="0"/>
            <a:r>
              <a:rPr lang="nl-NL" sz="1000" dirty="0"/>
              <a:t>Momenteel zijn </a:t>
            </a:r>
            <a:r>
              <a:rPr lang="nl-NL" sz="1000" dirty="0" err="1"/>
              <a:t>Liander</a:t>
            </a:r>
            <a:r>
              <a:rPr lang="nl-NL" sz="1000" dirty="0"/>
              <a:t>, Waternet en Ziggo werkzaamheden aan het uitvoeren in de Eerste Boerhaavestraat.</a:t>
            </a:r>
          </a:p>
          <a:p>
            <a:pPr hangingPunct="0"/>
            <a:r>
              <a:rPr lang="nl-NL" sz="1000" dirty="0"/>
              <a:t>Dit zijn werkzaamheden waardoor verkeer eventueel gestremd kan worden, indien dit het geval is zullen deze partijen zelf maatregelen treffen om de doorstroom zo goed mogelijk te garanderen. Tevens ligt de verantwoordelijkheid van informeren over eventuele omleidingen etc. bij de uitvoerende partij.</a:t>
            </a:r>
          </a:p>
          <a:p>
            <a:pPr hangingPunct="0"/>
            <a:r>
              <a:rPr lang="nl-NL" sz="1000" dirty="0"/>
              <a:t>Wij willen u bedanken voor de medewerking van afgelopen weken en voor hetgeen dat nog gaat komen.</a:t>
            </a:r>
          </a:p>
          <a:p>
            <a:pPr hangingPunct="0"/>
            <a:endParaRPr lang="nl-NL" sz="1000" dirty="0"/>
          </a:p>
          <a:p>
            <a:pPr hangingPunct="0"/>
            <a:endParaRPr lang="nl-NL" sz="1000" b="1" dirty="0"/>
          </a:p>
        </p:txBody>
      </p:sp>
      <p:sp>
        <p:nvSpPr>
          <p:cNvPr id="19" name="Tekstvak 18"/>
          <p:cNvSpPr txBox="1"/>
          <p:nvPr/>
        </p:nvSpPr>
        <p:spPr>
          <a:xfrm>
            <a:off x="2493176" y="3157681"/>
            <a:ext cx="2520000" cy="6093976"/>
          </a:xfrm>
          <a:prstGeom prst="rect">
            <a:avLst/>
          </a:prstGeom>
          <a:noFill/>
        </p:spPr>
        <p:txBody>
          <a:bodyPr wrap="square" rtlCol="0">
            <a:spAutoFit/>
          </a:bodyPr>
          <a:lstStyle/>
          <a:p>
            <a:pPr hangingPunct="0"/>
            <a:r>
              <a:rPr lang="nl-NL" sz="1000" b="1" dirty="0"/>
              <a:t>Studentenappartementen</a:t>
            </a:r>
          </a:p>
          <a:p>
            <a:pPr hangingPunct="0"/>
            <a:r>
              <a:rPr lang="nl-NL" sz="1000" dirty="0"/>
              <a:t>Het appartementencomplex met 69 woningen bestaat uit 4 verdiepingen. Op de begane grond bevindt zich de hoofdentree met een lift, een trap en de postbussen. Tevens bevindt zich hier de inpandige fietsenstalling en toegang tot het binnenterrein welke gelegen is aan de achterzijde.</a:t>
            </a:r>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endParaRPr lang="nl-NL" sz="1000" dirty="0"/>
          </a:p>
          <a:p>
            <a:pPr hangingPunct="0"/>
            <a:r>
              <a:rPr lang="nl-NL" sz="1000" dirty="0"/>
              <a:t>Bij binnenkomst in de appartementen treft u meteen de keuken. Tegenover de keuken bevindt zich de tot aan het plafond betegelde badkamer met inloopdouche, wastafel en toilet. Het door de grote ramen lichte slaap-/woongedeelte heeft de beschikking over een Frans balkon.</a:t>
            </a:r>
          </a:p>
          <a:p>
            <a:pPr hangingPunct="0"/>
            <a:endParaRPr lang="nl-NL" sz="800" b="1" dirty="0"/>
          </a:p>
          <a:p>
            <a:pPr hangingPunct="0"/>
            <a:r>
              <a:rPr lang="nl-NL" sz="1000" b="1" dirty="0"/>
              <a:t>Herstel straatbeeld</a:t>
            </a:r>
          </a:p>
          <a:p>
            <a:pPr hangingPunct="0"/>
            <a:r>
              <a:rPr lang="nl-NL" sz="1000" dirty="0"/>
              <a:t>Eind augustus zullen de bouwhekken verwijderd worden en zal de gemeente Amsterdam het straatwerk gaan herstellen.</a:t>
            </a:r>
          </a:p>
          <a:p>
            <a:pPr hangingPunct="0"/>
            <a:r>
              <a:rPr lang="nl-NL" sz="1000" dirty="0"/>
              <a:t> </a:t>
            </a:r>
          </a:p>
          <a:p>
            <a:pPr hangingPunct="0"/>
            <a:endParaRPr lang="nl-NL" sz="1000" dirty="0"/>
          </a:p>
        </p:txBody>
      </p:sp>
      <p:sp>
        <p:nvSpPr>
          <p:cNvPr id="17" name="Tekstvak 16"/>
          <p:cNvSpPr txBox="1"/>
          <p:nvPr/>
        </p:nvSpPr>
        <p:spPr>
          <a:xfrm>
            <a:off x="5073450" y="2559460"/>
            <a:ext cx="1772818" cy="5632311"/>
          </a:xfrm>
          <a:prstGeom prst="rect">
            <a:avLst/>
          </a:prstGeom>
          <a:noFill/>
        </p:spPr>
        <p:txBody>
          <a:bodyPr wrap="square" rtlCol="0">
            <a:spAutoFit/>
          </a:bodyPr>
          <a:lstStyle/>
          <a:p>
            <a:pPr algn="ctr"/>
            <a:r>
              <a:rPr lang="nl-NL" sz="1000" b="1" i="1" dirty="0">
                <a:solidFill>
                  <a:schemeClr val="tx1">
                    <a:lumMod val="75000"/>
                    <a:lumOff val="25000"/>
                  </a:schemeClr>
                </a:solidFill>
              </a:rPr>
              <a:t>Voortgang op de bouwplaats</a:t>
            </a:r>
          </a:p>
          <a:p>
            <a:pPr marL="171450" lvl="0" indent="-171450">
              <a:buFont typeface="Arial" panose="020B0604020202020204" pitchFamily="34" charset="0"/>
              <a:buChar char="•"/>
            </a:pPr>
            <a:r>
              <a:rPr lang="nl-NL" sz="1000" dirty="0"/>
              <a:t>Casco gereed</a:t>
            </a:r>
          </a:p>
          <a:p>
            <a:pPr marL="171450" lvl="0" indent="-171450">
              <a:buFont typeface="Arial" panose="020B0604020202020204" pitchFamily="34" charset="0"/>
              <a:buChar char="•"/>
            </a:pPr>
            <a:r>
              <a:rPr lang="nl-NL" sz="1000" dirty="0"/>
              <a:t>Metselwerk gereed</a:t>
            </a:r>
          </a:p>
          <a:p>
            <a:pPr marL="171450" lvl="0" indent="-171450">
              <a:buFont typeface="Arial" panose="020B0604020202020204" pitchFamily="34" charset="0"/>
              <a:buChar char="•"/>
            </a:pPr>
            <a:r>
              <a:rPr lang="nl-NL" sz="1000" dirty="0"/>
              <a:t>Wind- en waterdicht</a:t>
            </a:r>
          </a:p>
          <a:p>
            <a:pPr marL="171450" lvl="0" indent="-171450">
              <a:buFont typeface="Arial" panose="020B0604020202020204" pitchFamily="34" charset="0"/>
              <a:buChar char="•"/>
            </a:pPr>
            <a:r>
              <a:rPr lang="nl-NL" sz="1000" dirty="0"/>
              <a:t>Steiger voorgevel verwijderd</a:t>
            </a:r>
          </a:p>
          <a:p>
            <a:pPr marL="171450" lvl="0" indent="-171450">
              <a:buFont typeface="Arial" panose="020B0604020202020204" pitchFamily="34" charset="0"/>
              <a:buChar char="•"/>
            </a:pPr>
            <a:r>
              <a:rPr lang="nl-NL" sz="1000" dirty="0"/>
              <a:t>Stucwerk 75% gereed</a:t>
            </a:r>
          </a:p>
          <a:p>
            <a:pPr marL="171450" lvl="0" indent="-171450">
              <a:buFont typeface="Arial" panose="020B0604020202020204" pitchFamily="34" charset="0"/>
              <a:buChar char="•"/>
            </a:pPr>
            <a:r>
              <a:rPr lang="nl-NL" sz="1000" dirty="0"/>
              <a:t>Binnen kozijnen 90% gereed</a:t>
            </a:r>
          </a:p>
          <a:p>
            <a:pPr marL="171450" lvl="0" indent="-171450">
              <a:buFont typeface="Arial" panose="020B0604020202020204" pitchFamily="34" charset="0"/>
              <a:buChar char="•"/>
            </a:pPr>
            <a:r>
              <a:rPr lang="nl-NL" sz="1000" dirty="0"/>
              <a:t>Start spuitpleister betonplafonds</a:t>
            </a:r>
          </a:p>
          <a:p>
            <a:pPr marL="171450" lvl="0" indent="-171450">
              <a:buFont typeface="Arial" panose="020B0604020202020204" pitchFamily="34" charset="0"/>
              <a:buChar char="•"/>
            </a:pPr>
            <a:r>
              <a:rPr lang="nl-NL" sz="1000" dirty="0"/>
              <a:t>Start afmonteren van de installaties</a:t>
            </a:r>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marL="171450" lvl="0" indent="-171450">
              <a:buFont typeface="Arial" panose="020B0604020202020204" pitchFamily="34" charset="0"/>
              <a:buChar char="•"/>
            </a:pPr>
            <a:endParaRPr lang="nl-NL" sz="1000" dirty="0"/>
          </a:p>
          <a:p>
            <a:pPr lvl="0"/>
            <a:endParaRPr lang="nl-NL" sz="1000" dirty="0"/>
          </a:p>
          <a:p>
            <a:pPr marL="171450" lvl="0" indent="-171450">
              <a:buFont typeface="Arial" panose="020B0604020202020204" pitchFamily="34" charset="0"/>
              <a:buChar char="•"/>
            </a:pPr>
            <a:r>
              <a:rPr lang="nl-NL" sz="1000" dirty="0"/>
              <a:t>Start schilderwerk</a:t>
            </a:r>
          </a:p>
          <a:p>
            <a:pPr marL="171450" lvl="0" indent="-171450">
              <a:buFont typeface="Arial" panose="020B0604020202020204" pitchFamily="34" charset="0"/>
              <a:buChar char="•"/>
            </a:pPr>
            <a:r>
              <a:rPr lang="nl-NL" sz="1000" dirty="0"/>
              <a:t>Van 18 juli t/m 11 augustus zijn nutsbedrijven in de straat bezig met werkzaamheden</a:t>
            </a:r>
          </a:p>
          <a:p>
            <a:pPr marL="171450" lvl="0" indent="-171450">
              <a:buFont typeface="Arial" panose="020B0604020202020204" pitchFamily="34" charset="0"/>
              <a:buChar char="•"/>
            </a:pPr>
            <a:r>
              <a:rPr lang="nl-NL" sz="1000" dirty="0"/>
              <a:t>Oplevering oktober 2017</a:t>
            </a:r>
          </a:p>
        </p:txBody>
      </p:sp>
      <p:pic>
        <p:nvPicPr>
          <p:cNvPr id="2" name="Afbeelding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374" y="1010642"/>
            <a:ext cx="3321190" cy="187224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5" name="Picture 2" descr="M:\Algemeen\Yvonne\Ouwehand logo FC.JPG"/>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40950" y="1886850"/>
            <a:ext cx="1758294" cy="370321"/>
          </a:xfrm>
          <a:prstGeom prst="rect">
            <a:avLst/>
          </a:prstGeom>
          <a:noFill/>
          <a:extLst>
            <a:ext uri="{909E8E84-426E-40DD-AFC4-6F175D3DCCD1}">
              <a14:hiddenFill xmlns:a14="http://schemas.microsoft.com/office/drawing/2010/main">
                <a:solidFill>
                  <a:srgbClr val="FFFFFF"/>
                </a:solidFill>
              </a14:hiddenFill>
            </a:ext>
          </a:extLst>
        </p:spPr>
      </p:pic>
      <p:pic>
        <p:nvPicPr>
          <p:cNvPr id="9" name="Afbeelding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4658" y="592106"/>
            <a:ext cx="1553869" cy="1236643"/>
          </a:xfrm>
          <a:prstGeom prst="rect">
            <a:avLst/>
          </a:prstGeom>
        </p:spPr>
      </p:pic>
      <p:pic>
        <p:nvPicPr>
          <p:cNvPr id="14" name="Afbeelding 13">
            <a:extLst>
              <a:ext uri="{FF2B5EF4-FFF2-40B4-BE49-F238E27FC236}">
                <a16:creationId xmlns:a16="http://schemas.microsoft.com/office/drawing/2014/main" xmlns="" id="{6AC5AA93-C89D-483F-B979-67449705A1C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85823" y="4678991"/>
            <a:ext cx="3419562" cy="2282558"/>
          </a:xfrm>
          <a:prstGeom prst="rect">
            <a:avLst/>
          </a:prstGeom>
          <a:effectLst>
            <a:reflection blurRad="6350" stA="50000" endA="300" endPos="38500" dist="50800" dir="5400000" sy="-100000" algn="bl" rotWithShape="0"/>
          </a:effectLst>
        </p:spPr>
      </p:pic>
    </p:spTree>
    <p:extLst>
      <p:ext uri="{BB962C8B-B14F-4D97-AF65-F5344CB8AC3E}">
        <p14:creationId xmlns:p14="http://schemas.microsoft.com/office/powerpoint/2010/main" val="2072251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Rechthoek 1"/>
          <p:cNvSpPr/>
          <p:nvPr/>
        </p:nvSpPr>
        <p:spPr>
          <a:xfrm>
            <a:off x="0" y="5076058"/>
            <a:ext cx="3789040" cy="3816424"/>
          </a:xfrm>
          <a:prstGeom prst="rect">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hthoek 2"/>
          <p:cNvSpPr/>
          <p:nvPr/>
        </p:nvSpPr>
        <p:spPr>
          <a:xfrm>
            <a:off x="0" y="8892482"/>
            <a:ext cx="6858000" cy="2160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3573016" y="0"/>
            <a:ext cx="3284984" cy="4139952"/>
          </a:xfrm>
          <a:prstGeom prst="rect">
            <a:avLst/>
          </a:prstGeom>
          <a:solidFill>
            <a:srgbClr val="6969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p:cNvSpPr txBox="1"/>
          <p:nvPr/>
        </p:nvSpPr>
        <p:spPr>
          <a:xfrm>
            <a:off x="2204864" y="8887264"/>
            <a:ext cx="4752528" cy="215444"/>
          </a:xfrm>
          <a:prstGeom prst="rect">
            <a:avLst/>
          </a:prstGeom>
          <a:noFill/>
        </p:spPr>
        <p:txBody>
          <a:bodyPr wrap="square" rtlCol="0">
            <a:spAutoFit/>
          </a:bodyPr>
          <a:lstStyle/>
          <a:p>
            <a:r>
              <a:rPr lang="nl-NL" sz="800" dirty="0">
                <a:solidFill>
                  <a:schemeClr val="bg1"/>
                </a:solidFill>
              </a:rPr>
              <a:t>Amstelcampus Leeuwenhoek 69 zelfstandige studentenwoningen te Amsterdam   ▪  Buurtbrief juli 2017</a:t>
            </a:r>
          </a:p>
        </p:txBody>
      </p:sp>
      <p:sp>
        <p:nvSpPr>
          <p:cNvPr id="9" name="Tekstvak 8"/>
          <p:cNvSpPr txBox="1"/>
          <p:nvPr/>
        </p:nvSpPr>
        <p:spPr>
          <a:xfrm>
            <a:off x="1484784" y="3864"/>
            <a:ext cx="2088232" cy="3570208"/>
          </a:xfrm>
          <a:prstGeom prst="rect">
            <a:avLst/>
          </a:prstGeom>
          <a:solidFill>
            <a:schemeClr val="bg1">
              <a:lumMod val="85000"/>
            </a:schemeClr>
          </a:solidFill>
        </p:spPr>
        <p:txBody>
          <a:bodyPr wrap="square" rtlCol="0">
            <a:spAutoFit/>
          </a:bodyPr>
          <a:lstStyle/>
          <a:p>
            <a:pPr hangingPunct="0"/>
            <a:r>
              <a:rPr lang="nl-NL" sz="1400" b="1" dirty="0">
                <a:solidFill>
                  <a:schemeClr val="accent6"/>
                </a:solidFill>
              </a:rPr>
              <a:t>Opleveren</a:t>
            </a:r>
          </a:p>
          <a:p>
            <a:pPr hangingPunct="0"/>
            <a:endParaRPr lang="nl-NL" sz="1200" b="1" dirty="0">
              <a:solidFill>
                <a:schemeClr val="accent6"/>
              </a:solidFill>
            </a:endParaRPr>
          </a:p>
          <a:p>
            <a:pPr hangingPunct="0"/>
            <a:r>
              <a:rPr lang="nl-NL" sz="1000" b="1" dirty="0"/>
              <a:t>Einde is in zicht</a:t>
            </a:r>
          </a:p>
          <a:p>
            <a:pPr hangingPunct="0"/>
            <a:r>
              <a:rPr lang="nl-NL" sz="1000" dirty="0"/>
              <a:t>Medio oktober zullen de 69 studentenappartementen gelegen aan de Eerste Boerhaavestraat opgeleverd worden aan Woonstichting de </a:t>
            </a:r>
            <a:r>
              <a:rPr lang="nl-NL" sz="1000" dirty="0" err="1"/>
              <a:t>Key</a:t>
            </a:r>
            <a:r>
              <a:rPr lang="nl-NL" sz="1000" dirty="0"/>
              <a:t>.</a:t>
            </a:r>
          </a:p>
          <a:p>
            <a:pPr hangingPunct="0"/>
            <a:r>
              <a:rPr lang="nl-NL" sz="1000" dirty="0"/>
              <a:t>De appartementen zullen dan direct verhuurd gaan worden aan studenten die net zijn gestart met het nieuwe collegejaar.</a:t>
            </a:r>
          </a:p>
          <a:p>
            <a:pPr hangingPunct="0"/>
            <a:r>
              <a:rPr lang="nl-NL" sz="1000" dirty="0"/>
              <a:t>Vanaf dan geen bouwkranen en vrachtwagens, maar hoogstens eventuele verhuiswagens en hulptroepen voor het inrichten van de appartementen.</a:t>
            </a:r>
          </a:p>
          <a:p>
            <a:pPr hangingPunct="0"/>
            <a:endParaRPr lang="nl-NL" sz="1000" dirty="0"/>
          </a:p>
          <a:p>
            <a:pPr hangingPunct="0"/>
            <a:r>
              <a:rPr lang="nl-NL" sz="1000" dirty="0"/>
              <a:t>De Woningen zullen op kort termijn door Woonstichting de </a:t>
            </a:r>
            <a:r>
              <a:rPr lang="nl-NL" sz="1000" dirty="0" err="1"/>
              <a:t>Key</a:t>
            </a:r>
            <a:r>
              <a:rPr lang="nl-NL" sz="1000" dirty="0"/>
              <a:t> worden aangeboden via </a:t>
            </a:r>
            <a:r>
              <a:rPr lang="nl-NL" sz="1000" dirty="0">
                <a:hlinkClick r:id="rId2"/>
              </a:rPr>
              <a:t>www.studentenwoningweb.nl</a:t>
            </a:r>
            <a:r>
              <a:rPr lang="nl-NL" sz="1000" dirty="0"/>
              <a:t> </a:t>
            </a:r>
          </a:p>
        </p:txBody>
      </p:sp>
      <p:sp>
        <p:nvSpPr>
          <p:cNvPr id="11" name="Tekstvak 10"/>
          <p:cNvSpPr txBox="1"/>
          <p:nvPr/>
        </p:nvSpPr>
        <p:spPr>
          <a:xfrm>
            <a:off x="3789040" y="5177675"/>
            <a:ext cx="3068960" cy="3293209"/>
          </a:xfrm>
          <a:prstGeom prst="rect">
            <a:avLst/>
          </a:prstGeom>
          <a:noFill/>
        </p:spPr>
        <p:txBody>
          <a:bodyPr wrap="square" rtlCol="0">
            <a:spAutoFit/>
          </a:bodyPr>
          <a:lstStyle/>
          <a:p>
            <a:pPr hangingPunct="0"/>
            <a:endParaRPr lang="nl-NL" sz="1000" dirty="0"/>
          </a:p>
          <a:p>
            <a:pPr hangingPunct="0"/>
            <a:r>
              <a:rPr lang="nl-NL" sz="1000" dirty="0"/>
              <a:t>Op de website www.hva.nl/amstelcampus worden updates en nieuwsberichten geplaatst over de werkzaamheden aan de Eerste Boerhaavestraat.</a:t>
            </a:r>
          </a:p>
          <a:p>
            <a:pPr hangingPunct="0"/>
            <a:endParaRPr lang="nl-NL" sz="1000" dirty="0"/>
          </a:p>
          <a:p>
            <a:pPr hangingPunct="0"/>
            <a:r>
              <a:rPr lang="nl-NL" sz="1000" dirty="0"/>
              <a:t>Voor eventuele vragen kunt u mailen naar: </a:t>
            </a:r>
            <a:r>
              <a:rPr lang="nl-NL" sz="1000" dirty="0">
                <a:hlinkClick r:id="rId3"/>
              </a:rPr>
              <a:t>amstelcampus@hva.nl</a:t>
            </a:r>
            <a:r>
              <a:rPr lang="nl-NL" sz="1000" dirty="0"/>
              <a:t> of naar</a:t>
            </a:r>
          </a:p>
          <a:p>
            <a:pPr hangingPunct="0"/>
            <a:r>
              <a:rPr lang="nl-NL" sz="1000" dirty="0">
                <a:hlinkClick r:id="rId4"/>
              </a:rPr>
              <a:t>bram.vanhoogdalem@ouwehandbouw.nl</a:t>
            </a:r>
            <a:r>
              <a:rPr lang="nl-NL" sz="1000" dirty="0"/>
              <a:t> </a:t>
            </a:r>
          </a:p>
          <a:p>
            <a:endParaRPr lang="nl-NL" sz="1000" dirty="0"/>
          </a:p>
          <a:p>
            <a:endParaRPr lang="nl-NL" sz="1400" b="1" dirty="0">
              <a:solidFill>
                <a:schemeClr val="accent6"/>
              </a:solidFill>
            </a:endParaRPr>
          </a:p>
          <a:p>
            <a:r>
              <a:rPr lang="nl-NL" sz="1400" b="1" dirty="0">
                <a:solidFill>
                  <a:schemeClr val="accent6"/>
                </a:solidFill>
              </a:rPr>
              <a:t>Tenslotte</a:t>
            </a:r>
            <a:r>
              <a:rPr lang="nl-NL" sz="1000" dirty="0"/>
              <a:t> </a:t>
            </a:r>
          </a:p>
          <a:p>
            <a:r>
              <a:rPr lang="nl-NL" sz="1000" dirty="0"/>
              <a:t>Wij willen u hartelijk danken voor de medewerking en het begrip gedurende afgelopen bouwperiode.</a:t>
            </a:r>
          </a:p>
          <a:p>
            <a:endParaRPr lang="nl-NL" sz="1000" dirty="0"/>
          </a:p>
          <a:p>
            <a:r>
              <a:rPr lang="nl-NL" sz="1000" dirty="0"/>
              <a:t>Wij vertrouwen erop u zo voldoende te hebben geïnformeerd.</a:t>
            </a:r>
          </a:p>
          <a:p>
            <a:endParaRPr lang="nl-NL" sz="1000" dirty="0"/>
          </a:p>
          <a:p>
            <a:r>
              <a:rPr lang="nl-NL" sz="1000" i="1" dirty="0"/>
              <a:t>Bouwteam nieuwbouwproject ‘Amstelcampus Leeuwenhoek 69 zelfstandige studentenwoningen’ </a:t>
            </a:r>
          </a:p>
          <a:p>
            <a:endParaRPr lang="nl-NL" sz="1000" dirty="0"/>
          </a:p>
        </p:txBody>
      </p:sp>
      <p:sp>
        <p:nvSpPr>
          <p:cNvPr id="17" name="Rechthoek 16"/>
          <p:cNvSpPr/>
          <p:nvPr/>
        </p:nvSpPr>
        <p:spPr>
          <a:xfrm>
            <a:off x="0" y="0"/>
            <a:ext cx="1484784" cy="889248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a:p>
            <a:pPr algn="ctr"/>
            <a:endParaRPr lang="nl-NL" dirty="0"/>
          </a:p>
        </p:txBody>
      </p:sp>
      <p:sp>
        <p:nvSpPr>
          <p:cNvPr id="4" name="Rechthoek 3"/>
          <p:cNvSpPr/>
          <p:nvPr/>
        </p:nvSpPr>
        <p:spPr>
          <a:xfrm>
            <a:off x="1484784" y="4139952"/>
            <a:ext cx="5373216" cy="93610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hangingPunct="0"/>
            <a:endParaRPr lang="nl-NL" sz="1000" b="1" dirty="0"/>
          </a:p>
          <a:p>
            <a:pPr hangingPunct="0"/>
            <a:r>
              <a:rPr lang="nl-NL" sz="1000" b="1" dirty="0"/>
              <a:t>Werktijden</a:t>
            </a:r>
          </a:p>
          <a:p>
            <a:pPr hangingPunct="0"/>
            <a:r>
              <a:rPr lang="nl-NL" sz="1000" dirty="0"/>
              <a:t>Onze werktijden zijn van maandag t/m vrijdag van 7:00 - 16:00 uur. Het is tevens toegestaan werkzaamheden te verrichten op de zaterdag, wij zullen dit proberen zoveel mogelijk te beperken. Wij werken door tijdens de bouwvak.</a:t>
            </a:r>
          </a:p>
          <a:p>
            <a:pPr hangingPunct="0"/>
            <a:endParaRPr lang="nl-NL" sz="1000" dirty="0"/>
          </a:p>
          <a:p>
            <a:pPr algn="ctr"/>
            <a:endParaRPr lang="nl-NL" sz="1000" dirty="0"/>
          </a:p>
        </p:txBody>
      </p:sp>
      <p:pic>
        <p:nvPicPr>
          <p:cNvPr id="19" name="Picture 2" descr="M:\Algemeen\Yvonne\Ouwehand logo FC.JP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0482" y="6171416"/>
            <a:ext cx="1263819" cy="266178"/>
          </a:xfrm>
          <a:prstGeom prst="rect">
            <a:avLst/>
          </a:prstGeom>
          <a:noFill/>
          <a:extLst>
            <a:ext uri="{909E8E84-426E-40DD-AFC4-6F175D3DCCD1}">
              <a14:hiddenFill xmlns:a14="http://schemas.microsoft.com/office/drawing/2010/main">
                <a:solidFill>
                  <a:srgbClr val="FFFFFF"/>
                </a:solidFill>
              </a14:hiddenFill>
            </a:ext>
          </a:extLst>
        </p:spPr>
      </p:pic>
      <p:sp>
        <p:nvSpPr>
          <p:cNvPr id="20" name="Tekstvak 19"/>
          <p:cNvSpPr txBox="1"/>
          <p:nvPr/>
        </p:nvSpPr>
        <p:spPr>
          <a:xfrm>
            <a:off x="42261" y="6695542"/>
            <a:ext cx="1512168" cy="1938992"/>
          </a:xfrm>
          <a:prstGeom prst="rect">
            <a:avLst/>
          </a:prstGeom>
          <a:noFill/>
        </p:spPr>
        <p:txBody>
          <a:bodyPr wrap="square" rtlCol="0">
            <a:spAutoFit/>
          </a:bodyPr>
          <a:lstStyle/>
          <a:p>
            <a:r>
              <a:rPr lang="nl-NL" sz="1000" dirty="0"/>
              <a:t> </a:t>
            </a:r>
            <a:r>
              <a:rPr lang="nl-NL" sz="1000" i="1" dirty="0">
                <a:solidFill>
                  <a:schemeClr val="tx1">
                    <a:lumMod val="65000"/>
                    <a:lumOff val="35000"/>
                  </a:schemeClr>
                </a:solidFill>
              </a:rPr>
              <a:t>Ouwehand Bouw &amp; </a:t>
            </a:r>
          </a:p>
          <a:p>
            <a:r>
              <a:rPr lang="nl-NL" sz="1000" i="1" dirty="0">
                <a:solidFill>
                  <a:schemeClr val="tx1">
                    <a:lumMod val="65000"/>
                    <a:lumOff val="35000"/>
                  </a:schemeClr>
                </a:solidFill>
              </a:rPr>
              <a:t> Vastgoedrealisatie</a:t>
            </a:r>
          </a:p>
          <a:p>
            <a:r>
              <a:rPr lang="nl-NL" sz="1000" i="1" dirty="0">
                <a:solidFill>
                  <a:schemeClr val="tx1">
                    <a:lumMod val="65000"/>
                    <a:lumOff val="35000"/>
                  </a:schemeClr>
                </a:solidFill>
              </a:rPr>
              <a:t> </a:t>
            </a:r>
            <a:r>
              <a:rPr lang="nl-NL" sz="1000" i="1" dirty="0" err="1">
                <a:solidFill>
                  <a:schemeClr val="tx1">
                    <a:lumMod val="65000"/>
                    <a:lumOff val="35000"/>
                  </a:schemeClr>
                </a:solidFill>
              </a:rPr>
              <a:t>Papland</a:t>
            </a:r>
            <a:r>
              <a:rPr lang="nl-NL" sz="1000" i="1" dirty="0">
                <a:solidFill>
                  <a:schemeClr val="tx1">
                    <a:lumMod val="65000"/>
                    <a:lumOff val="35000"/>
                  </a:schemeClr>
                </a:solidFill>
              </a:rPr>
              <a:t> 19</a:t>
            </a:r>
          </a:p>
          <a:p>
            <a:r>
              <a:rPr lang="nl-NL" sz="1000" i="1" dirty="0">
                <a:solidFill>
                  <a:schemeClr val="tx1">
                    <a:lumMod val="65000"/>
                    <a:lumOff val="35000"/>
                  </a:schemeClr>
                </a:solidFill>
              </a:rPr>
              <a:t> 4206 CK Gorinchem</a:t>
            </a:r>
          </a:p>
          <a:p>
            <a:endParaRPr lang="nl-NL" sz="1000" i="1" dirty="0">
              <a:solidFill>
                <a:schemeClr val="tx1">
                  <a:lumMod val="65000"/>
                  <a:lumOff val="35000"/>
                </a:schemeClr>
              </a:solidFill>
            </a:endParaRPr>
          </a:p>
          <a:p>
            <a:r>
              <a:rPr lang="nl-NL" sz="1000" i="1" dirty="0">
                <a:solidFill>
                  <a:schemeClr val="tx1">
                    <a:lumMod val="65000"/>
                    <a:lumOff val="35000"/>
                  </a:schemeClr>
                </a:solidFill>
              </a:rPr>
              <a:t> Telefoon: </a:t>
            </a:r>
          </a:p>
          <a:p>
            <a:r>
              <a:rPr lang="nl-NL" sz="1000" i="1" dirty="0">
                <a:solidFill>
                  <a:schemeClr val="tx1">
                    <a:lumMod val="65000"/>
                    <a:lumOff val="35000"/>
                  </a:schemeClr>
                </a:solidFill>
              </a:rPr>
              <a:t> (0183) 63 13 23</a:t>
            </a:r>
          </a:p>
          <a:p>
            <a:endParaRPr lang="nl-NL" sz="1000" i="1" dirty="0">
              <a:solidFill>
                <a:schemeClr val="tx1">
                  <a:lumMod val="65000"/>
                  <a:lumOff val="35000"/>
                </a:schemeClr>
              </a:solidFill>
            </a:endParaRPr>
          </a:p>
          <a:p>
            <a:r>
              <a:rPr lang="nl-NL" sz="1000" i="1" dirty="0">
                <a:solidFill>
                  <a:schemeClr val="tx1">
                    <a:lumMod val="65000"/>
                    <a:lumOff val="35000"/>
                  </a:schemeClr>
                </a:solidFill>
              </a:rPr>
              <a:t>Contactpersoon:</a:t>
            </a:r>
          </a:p>
          <a:p>
            <a:r>
              <a:rPr lang="nl-NL" sz="1000" i="1" dirty="0">
                <a:solidFill>
                  <a:schemeClr val="tx1">
                    <a:lumMod val="65000"/>
                    <a:lumOff val="35000"/>
                  </a:schemeClr>
                </a:solidFill>
              </a:rPr>
              <a:t>Bram van Hoogdalem</a:t>
            </a:r>
          </a:p>
          <a:p>
            <a:endParaRPr lang="nl-NL" sz="1000" i="1" dirty="0">
              <a:solidFill>
                <a:schemeClr val="tx1">
                  <a:lumMod val="65000"/>
                  <a:lumOff val="35000"/>
                </a:schemeClr>
              </a:solidFill>
            </a:endParaRPr>
          </a:p>
          <a:p>
            <a:r>
              <a:rPr lang="nl-NL" sz="1000" i="1" dirty="0">
                <a:solidFill>
                  <a:schemeClr val="tx1">
                    <a:lumMod val="65000"/>
                    <a:lumOff val="35000"/>
                  </a:schemeClr>
                </a:solidFill>
              </a:rPr>
              <a:t>www.ouwehandbouw.nl</a:t>
            </a:r>
          </a:p>
        </p:txBody>
      </p:sp>
      <p:pic>
        <p:nvPicPr>
          <p:cNvPr id="15" name="Afbeelding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6277" y="4981166"/>
            <a:ext cx="1224136" cy="974226"/>
          </a:xfrm>
          <a:prstGeom prst="rect">
            <a:avLst/>
          </a:prstGeom>
        </p:spPr>
      </p:pic>
      <p:pic>
        <p:nvPicPr>
          <p:cNvPr id="16" name="Afbeelding 15">
            <a:extLst>
              <a:ext uri="{FF2B5EF4-FFF2-40B4-BE49-F238E27FC236}">
                <a16:creationId xmlns:a16="http://schemas.microsoft.com/office/drawing/2014/main" xmlns="" id="{FD77E394-5381-4CDE-8713-BFE26A3470B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03180" y="5301459"/>
            <a:ext cx="2251009" cy="3371740"/>
          </a:xfrm>
          <a:prstGeom prst="rect">
            <a:avLst/>
          </a:prstGeom>
          <a:effectLst/>
        </p:spPr>
      </p:pic>
      <p:pic>
        <p:nvPicPr>
          <p:cNvPr id="8" name="Afbeelding 7">
            <a:extLst>
              <a:ext uri="{FF2B5EF4-FFF2-40B4-BE49-F238E27FC236}">
                <a16:creationId xmlns:a16="http://schemas.microsoft.com/office/drawing/2014/main" xmlns="" id="{D900DF34-B46B-4C8A-9BC4-4953E65FE3A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01487" y="710922"/>
            <a:ext cx="3228041" cy="2154717"/>
          </a:xfrm>
          <a:prstGeom prst="rect">
            <a:avLst/>
          </a:prstGeom>
        </p:spPr>
      </p:pic>
    </p:spTree>
    <p:extLst>
      <p:ext uri="{BB962C8B-B14F-4D97-AF65-F5344CB8AC3E}">
        <p14:creationId xmlns:p14="http://schemas.microsoft.com/office/powerpoint/2010/main" val="202948288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2472</TotalTime>
  <Words>564</Words>
  <Application>Microsoft Office PowerPoint</Application>
  <PresentationFormat>Diavoorstelling (4:3)</PresentationFormat>
  <Paragraphs>120</Paragraphs>
  <Slides>2</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vt:i4>
      </vt:variant>
    </vt:vector>
  </HeadingPairs>
  <TitlesOfParts>
    <vt:vector size="5" baseType="lpstr">
      <vt:lpstr>Arial</vt:lpstr>
      <vt:lpstr>Calibri</vt:lpstr>
      <vt:lpstr>Kantoorthema</vt:lpstr>
      <vt:lpstr>PowerPoint-presentatie</vt:lpstr>
      <vt:lpstr>PowerPoint-presentatie</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Y. (Yvonne) Coehoorn (Ouwehand Bouw Gorinchem BV)</dc:creator>
  <cp:lastModifiedBy>B. Baars</cp:lastModifiedBy>
  <cp:revision>144</cp:revision>
  <cp:lastPrinted>2017-07-31T10:19:53Z</cp:lastPrinted>
  <dcterms:created xsi:type="dcterms:W3CDTF">2012-09-06T08:25:55Z</dcterms:created>
  <dcterms:modified xsi:type="dcterms:W3CDTF">2017-07-31T11:51:00Z</dcterms:modified>
</cp:coreProperties>
</file>