
<file path=[Content_Types].xml><?xml version="1.0" encoding="utf-8"?>
<Types xmlns="http://schemas.openxmlformats.org/package/2006/content-types">
  <Default ContentType="application/x-fontdata" Extension="fntdata"/>
  <Default ContentType="image/jpeg" Extension="jpeg"/>
  <Default ContentType="image/png" Extension="png"/>
  <Default ContentType="application/vnd.openxmlformats-package.relationships+xml" Extension="rels"/>
  <Default ContentType="application/xml" Extension="xml"/>
  <Override ContentType="application/vnd.openxmlformats-officedocument.extended-properties+xml" PartName="/docProps/app.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tableStyles+xml" PartName="/ppt/tableStyles.xml"/>
  <Override ContentType="application/vnd.openxmlformats-officedocument.theme+xml" PartName="/ppt/theme/theme1.xml"/>
  <Override ContentType="application/vnd.openxmlformats-officedocument.presentationml.viewProps+xml" PartName="/ppt/viewProps.xml"/>
</Types>
</file>

<file path=_rels/.rels><?xml version="1.0" encoding="UTF-8" standalone="yes"?><Relationships xmlns="http://schemas.openxmlformats.org/package/2006/relationships"><Relationship Id="rId1" Target="ppt/presentation.xml" Type="http://schemas.openxmlformats.org/officeDocument/2006/relationships/officeDocument"/><Relationship Id="rId2" Target="docProps/thumbnail.jpeg" Type="http://schemas.openxmlformats.org/package/2006/relationships/metadata/thumbnail"/><Relationship Id="rId3" Target="docProps/core.xml" Type="http://schemas.openxmlformats.org/package/2006/relationships/metadata/core-properties"/><Relationship Id="rId4" Target="docProps/app.xml" Type="http://schemas.openxmlformats.org/officeDocument/2006/relationships/extended-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embedTrueTypeFonts="true">
  <p:sldMasterIdLst>
    <p:sldMasterId id="2147483648" r:id="rId1"/>
  </p:sldMasterIdLst>
  <p:sldIdLst>
    <p:sldId id="256" r:id="rId6"/>
    <p:sldId id="257" r:id="rId7"/>
    <p:sldId id="258" r:id="rId8"/>
    <p:sldId id="259" r:id="rId9"/>
    <p:sldId id="260" r:id="rId10"/>
    <p:sldId id="261" r:id="rId11"/>
    <p:sldId id="262" r:id="rId12"/>
    <p:sldId id="263" r:id="rId13"/>
  </p:sldIdLst>
  <p:sldSz cx="18288000" cy="10287000"/>
  <p:notesSz cx="6858000" cy="9144000"/>
  <p:embeddedFontLst>
    <p:embeddedFont>
      <p:font typeface="Viga" charset="1" panose="020B0800030000020004"/>
      <p:regular r:id="rId14"/>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2" autoAdjust="0"/>
  </p:normalViewPr>
  <p:slideViewPr>
    <p:cSldViewPr>
      <p:cViewPr varScale="1">
        <p:scale>
          <a:sx n="74" d="100"/>
          <a:sy n="74" d="100"/>
        </p:scale>
        <p:origin x="-1092"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Relationships xmlns="http://schemas.openxmlformats.org/package/2006/relationships"><Relationship Id="rId1" Target="slideMasters/slideMaster1.xml" Type="http://schemas.openxmlformats.org/officeDocument/2006/relationships/slideMaster"/><Relationship Id="rId10" Target="slides/slide5.xml" Type="http://schemas.openxmlformats.org/officeDocument/2006/relationships/slide"/><Relationship Id="rId11" Target="slides/slide6.xml" Type="http://schemas.openxmlformats.org/officeDocument/2006/relationships/slide"/><Relationship Id="rId12" Target="slides/slide7.xml" Type="http://schemas.openxmlformats.org/officeDocument/2006/relationships/slide"/><Relationship Id="rId13" Target="slides/slide8.xml" Type="http://schemas.openxmlformats.org/officeDocument/2006/relationships/slide"/><Relationship Id="rId14" Target="fonts/font14.fntdata" Type="http://schemas.openxmlformats.org/officeDocument/2006/relationships/font"/><Relationship Id="rId2" Target="presProps.xml" Type="http://schemas.openxmlformats.org/officeDocument/2006/relationships/presProps"/><Relationship Id="rId3" Target="viewProps.xml" Type="http://schemas.openxmlformats.org/officeDocument/2006/relationships/viewProps"/><Relationship Id="rId4" Target="theme/theme1.xml" Type="http://schemas.openxmlformats.org/officeDocument/2006/relationships/theme"/><Relationship Id="rId5" Target="tableStyles.xml" Type="http://schemas.openxmlformats.org/officeDocument/2006/relationships/tableStyles"/><Relationship Id="rId6" Target="slides/slide1.xml" Type="http://schemas.openxmlformats.org/officeDocument/2006/relationships/slide"/><Relationship Id="rId7" Target="slides/slide2.xml" Type="http://schemas.openxmlformats.org/officeDocument/2006/relationships/slide"/><Relationship Id="rId8" Target="slides/slide3.xml" Type="http://schemas.openxmlformats.org/officeDocument/2006/relationships/slide"/><Relationship Id="rId9" Target="slides/slide4.xml" Type="http://schemas.openxmlformats.org/officeDocument/2006/relationships/slide"/></Relationships>
</file>

<file path=ppt/slideLayouts/_rels/slideLayout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0.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11.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2.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3.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4.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5.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6.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7.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8.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_rels/slideLayout9.xml.rels><?xml version="1.0" encoding="UTF-8" standalone="yes"?><Relationships xmlns="http://schemas.openxmlformats.org/package/2006/relationships"><Relationship Id="rId1" Target="../slideMasters/slideMaster1.xml" Type="http://schemas.openxmlformats.org/officeDocument/2006/relationships/slideMaster"/></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Relationships xmlns="http://schemas.openxmlformats.org/package/2006/relationships"><Relationship Id="rId1" Target="../slideLayouts/slideLayout1.xml" Type="http://schemas.openxmlformats.org/officeDocument/2006/relationships/slideLayout"/><Relationship Id="rId10" Target="../slideLayouts/slideLayout10.xml" Type="http://schemas.openxmlformats.org/officeDocument/2006/relationships/slideLayout"/><Relationship Id="rId11" Target="../slideLayouts/slideLayout11.xml" Type="http://schemas.openxmlformats.org/officeDocument/2006/relationships/slideLayout"/><Relationship Id="rId12" Target="../theme/theme1.xml" Type="http://schemas.openxmlformats.org/officeDocument/2006/relationships/theme"/><Relationship Id="rId2" Target="../slideLayouts/slideLayout2.xml" Type="http://schemas.openxmlformats.org/officeDocument/2006/relationships/slideLayout"/><Relationship Id="rId3" Target="../slideLayouts/slideLayout3.xml" Type="http://schemas.openxmlformats.org/officeDocument/2006/relationships/slideLayout"/><Relationship Id="rId4" Target="../slideLayouts/slideLayout4.xml" Type="http://schemas.openxmlformats.org/officeDocument/2006/relationships/slideLayout"/><Relationship Id="rId5" Target="../slideLayouts/slideLayout5.xml" Type="http://schemas.openxmlformats.org/officeDocument/2006/relationships/slideLayout"/><Relationship Id="rId6" Target="../slideLayouts/slideLayout6.xml" Type="http://schemas.openxmlformats.org/officeDocument/2006/relationships/slideLayout"/><Relationship Id="rId7" Target="../slideLayouts/slideLayout7.xml" Type="http://schemas.openxmlformats.org/officeDocument/2006/relationships/slideLayout"/><Relationship Id="rId8" Target="../slideLayouts/slideLayout8.xml" Type="http://schemas.openxmlformats.org/officeDocument/2006/relationships/slideLayout"/><Relationship Id="rId9" Target="../slideLayouts/slideLayout9.xml" Type="http://schemas.openxmlformats.org/officeDocument/2006/relationships/slideLayout"/></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2.png" Type="http://schemas.openxmlformats.org/officeDocument/2006/relationships/image"/><Relationship Id="rId4" Target="../media/image3.png" Type="http://schemas.openxmlformats.org/officeDocument/2006/relationships/image"/><Relationship Id="rId5" Target="../media/image4.png" Type="http://schemas.openxmlformats.org/officeDocument/2006/relationships/image"/></Relationships>
</file>

<file path=ppt/slides/_rels/slide2.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3.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4.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5.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6.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7.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_rels/slide8.xml.rels><?xml version="1.0" encoding="UTF-8" standalone="yes"?><Relationships xmlns="http://schemas.openxmlformats.org/package/2006/relationships"><Relationship Id="rId1" Target="../slideLayouts/slideLayout7.xml" Type="http://schemas.openxmlformats.org/officeDocument/2006/relationships/slideLayout"/><Relationship Id="rId2" Target="../media/image1.png" Type="http://schemas.openxmlformats.org/officeDocument/2006/relationships/image"/><Relationship Id="rId3" Target="../media/image4.png" Type="http://schemas.openxmlformats.org/officeDocument/2006/relationships/image"/></Relationships>
</file>

<file path=ppt/slides/slide1.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2809157"/>
            <a:ext cx="5095055" cy="5958857"/>
          </a:xfrm>
          <a:custGeom>
            <a:avLst/>
            <a:gdLst/>
            <a:ahLst/>
            <a:cxnLst/>
            <a:rect r="r" b="b" t="t" l="l"/>
            <a:pathLst>
              <a:path h="5958857" w="5095055">
                <a:moveTo>
                  <a:pt x="0" y="0"/>
                </a:moveTo>
                <a:lnTo>
                  <a:pt x="5095055" y="0"/>
                </a:lnTo>
                <a:lnTo>
                  <a:pt x="5095055" y="5958857"/>
                </a:lnTo>
                <a:lnTo>
                  <a:pt x="0" y="5958857"/>
                </a:lnTo>
                <a:lnTo>
                  <a:pt x="0" y="0"/>
                </a:lnTo>
                <a:close/>
              </a:path>
            </a:pathLst>
          </a:custGeom>
          <a:blipFill>
            <a:blip r:embed="rId2"/>
            <a:stretch>
              <a:fillRect l="0" t="-17356" r="0" b="-2860"/>
            </a:stretch>
          </a:blipFill>
        </p:spPr>
      </p:sp>
      <p:sp>
        <p:nvSpPr>
          <p:cNvPr name="Freeform 3" id="3"/>
          <p:cNvSpPr/>
          <p:nvPr/>
        </p:nvSpPr>
        <p:spPr>
          <a:xfrm flipH="false" flipV="false" rot="0">
            <a:off x="963201" y="8038236"/>
            <a:ext cx="2461199" cy="1172020"/>
          </a:xfrm>
          <a:custGeom>
            <a:avLst/>
            <a:gdLst/>
            <a:ahLst/>
            <a:cxnLst/>
            <a:rect r="r" b="b" t="t" l="l"/>
            <a:pathLst>
              <a:path h="1172020" w="2461199">
                <a:moveTo>
                  <a:pt x="0" y="0"/>
                </a:moveTo>
                <a:lnTo>
                  <a:pt x="2461199" y="0"/>
                </a:lnTo>
                <a:lnTo>
                  <a:pt x="2461199" y="1172020"/>
                </a:lnTo>
                <a:lnTo>
                  <a:pt x="0" y="1172020"/>
                </a:lnTo>
                <a:lnTo>
                  <a:pt x="0" y="0"/>
                </a:lnTo>
                <a:close/>
              </a:path>
            </a:pathLst>
          </a:custGeom>
          <a:blipFill>
            <a:blip r:embed="rId3"/>
            <a:stretch>
              <a:fillRect l="-22193" t="0" r="-23761" b="0"/>
            </a:stretch>
          </a:blipFill>
        </p:spPr>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0" y="0"/>
            <a:ext cx="18288000" cy="1252584"/>
          </a:xfrm>
          <a:custGeom>
            <a:avLst/>
            <a:gdLst/>
            <a:ahLst/>
            <a:cxnLst/>
            <a:rect r="r" b="b" t="t" l="l"/>
            <a:pathLst>
              <a:path h="1252584" w="18288000">
                <a:moveTo>
                  <a:pt x="0" y="0"/>
                </a:moveTo>
                <a:lnTo>
                  <a:pt x="18288000" y="0"/>
                </a:lnTo>
                <a:lnTo>
                  <a:pt x="18288000" y="1252584"/>
                </a:lnTo>
                <a:lnTo>
                  <a:pt x="0" y="1252584"/>
                </a:lnTo>
                <a:lnTo>
                  <a:pt x="0" y="0"/>
                </a:lnTo>
                <a:close/>
              </a:path>
            </a:pathLst>
          </a:custGeom>
          <a:blipFill>
            <a:blip r:embed="rId4"/>
            <a:stretch>
              <a:fillRect l="0" t="-14199" r="0" b="-924241"/>
            </a:stretch>
          </a:blipFill>
        </p:spPr>
      </p:sp>
      <p:sp>
        <p:nvSpPr>
          <p:cNvPr name="TextBox 8" id="8"/>
          <p:cNvSpPr txBox="true"/>
          <p:nvPr/>
        </p:nvSpPr>
        <p:spPr>
          <a:xfrm rot="0">
            <a:off x="1042328" y="2771057"/>
            <a:ext cx="14858812" cy="5175758"/>
          </a:xfrm>
          <a:prstGeom prst="rect">
            <a:avLst/>
          </a:prstGeom>
        </p:spPr>
        <p:txBody>
          <a:bodyPr anchor="t" rtlCol="false" tIns="0" lIns="0" bIns="0" rIns="0">
            <a:spAutoFit/>
          </a:bodyPr>
          <a:lstStyle/>
          <a:p>
            <a:pPr algn="l">
              <a:lnSpc>
                <a:spcPts val="2422"/>
              </a:lnSpc>
            </a:pPr>
            <a:r>
              <a:rPr lang="en-US" sz="1730">
                <a:solidFill>
                  <a:srgbClr val="000000"/>
                </a:solidFill>
                <a:latin typeface="Viga"/>
              </a:rPr>
              <a:t>In dit slidedeck zijn zeven slides opgenomen. Per slide staat beschreven wat wij hier van jouw verwachten. Verwijder deze uitleg en gebruik dit tekstvak om verder uit te wijden over jouw startup (idee). Het deck bestaat uit de volgende zeven slides: </a:t>
            </a:r>
          </a:p>
          <a:p>
            <a:pPr algn="l">
              <a:lnSpc>
                <a:spcPts val="2422"/>
              </a:lnSpc>
            </a:pPr>
          </a:p>
          <a:p>
            <a:pPr algn="l">
              <a:lnSpc>
                <a:spcPts val="2422"/>
              </a:lnSpc>
            </a:pPr>
            <a:r>
              <a:rPr lang="en-US" sz="1730">
                <a:solidFill>
                  <a:srgbClr val="000000"/>
                </a:solidFill>
                <a:latin typeface="Viga"/>
              </a:rPr>
              <a:t>1. Naam startup, </a:t>
            </a:r>
          </a:p>
          <a:p>
            <a:pPr algn="l">
              <a:lnSpc>
                <a:spcPts val="2422"/>
              </a:lnSpc>
            </a:pPr>
            <a:r>
              <a:rPr lang="en-US" sz="1730">
                <a:solidFill>
                  <a:srgbClr val="000000"/>
                </a:solidFill>
                <a:latin typeface="Viga"/>
              </a:rPr>
              <a:t>2. Problem statement, </a:t>
            </a:r>
          </a:p>
          <a:p>
            <a:pPr algn="l">
              <a:lnSpc>
                <a:spcPts val="2422"/>
              </a:lnSpc>
            </a:pPr>
            <a:r>
              <a:rPr lang="en-US" sz="1730">
                <a:solidFill>
                  <a:srgbClr val="000000"/>
                </a:solidFill>
                <a:latin typeface="Viga"/>
              </a:rPr>
              <a:t>3. Problem Solution, </a:t>
            </a:r>
          </a:p>
          <a:p>
            <a:pPr algn="l">
              <a:lnSpc>
                <a:spcPts val="2422"/>
              </a:lnSpc>
            </a:pPr>
            <a:r>
              <a:rPr lang="en-US" sz="1730">
                <a:solidFill>
                  <a:srgbClr val="000000"/>
                </a:solidFill>
                <a:latin typeface="Viga"/>
              </a:rPr>
              <a:t>4. Target Group, </a:t>
            </a:r>
          </a:p>
          <a:p>
            <a:pPr algn="l">
              <a:lnSpc>
                <a:spcPts val="2422"/>
              </a:lnSpc>
            </a:pPr>
            <a:r>
              <a:rPr lang="en-US" sz="1730">
                <a:solidFill>
                  <a:srgbClr val="000000"/>
                </a:solidFill>
                <a:latin typeface="Viga"/>
              </a:rPr>
              <a:t>5. Competitors,</a:t>
            </a:r>
          </a:p>
          <a:p>
            <a:pPr algn="l">
              <a:lnSpc>
                <a:spcPts val="2422"/>
              </a:lnSpc>
            </a:pPr>
            <a:r>
              <a:rPr lang="en-US" sz="1730">
                <a:solidFill>
                  <a:srgbClr val="000000"/>
                </a:solidFill>
                <a:latin typeface="Viga"/>
              </a:rPr>
              <a:t>6. Competitive Advantage, </a:t>
            </a:r>
          </a:p>
          <a:p>
            <a:pPr algn="l">
              <a:lnSpc>
                <a:spcPts val="2422"/>
              </a:lnSpc>
            </a:pPr>
            <a:r>
              <a:rPr lang="en-US" sz="1730">
                <a:solidFill>
                  <a:srgbClr val="000000"/>
                </a:solidFill>
                <a:latin typeface="Viga"/>
              </a:rPr>
              <a:t>7. Why now &amp; Why you. </a:t>
            </a:r>
          </a:p>
          <a:p>
            <a:pPr algn="l">
              <a:lnSpc>
                <a:spcPts val="2422"/>
              </a:lnSpc>
            </a:pPr>
          </a:p>
          <a:p>
            <a:pPr algn="l">
              <a:lnSpc>
                <a:spcPts val="2422"/>
              </a:lnSpc>
            </a:pPr>
            <a:r>
              <a:rPr lang="en-US" sz="1730">
                <a:solidFill>
                  <a:srgbClr val="000000"/>
                </a:solidFill>
                <a:latin typeface="Viga"/>
              </a:rPr>
              <a:t>Deze eerste pagina 'Instructie Application Deck' wordt ook verwijderd. Met inleveren is dus de eerste slide die met de naam van jouw startup. Je bent ook vrij om je eigen deck te maken, maar zorg ervoor dat het de zeven thematische dia's bevat + antwoorden.</a:t>
            </a:r>
          </a:p>
          <a:p>
            <a:pPr algn="l">
              <a:lnSpc>
                <a:spcPts val="2422"/>
              </a:lnSpc>
            </a:pPr>
          </a:p>
          <a:p>
            <a:pPr algn="l">
              <a:lnSpc>
                <a:spcPts val="2422"/>
              </a:lnSpc>
            </a:pPr>
          </a:p>
          <a:p>
            <a:pPr algn="l">
              <a:lnSpc>
                <a:spcPts val="2422"/>
              </a:lnSpc>
            </a:pPr>
          </a:p>
          <a:p>
            <a:pPr algn="l">
              <a:lnSpc>
                <a:spcPts val="2422"/>
              </a:lnSpc>
              <a:spcBef>
                <a:spcPct val="0"/>
              </a:spcBef>
            </a:pPr>
          </a:p>
        </p:txBody>
      </p:sp>
      <p:sp>
        <p:nvSpPr>
          <p:cNvPr name="Freeform 9" id="9"/>
          <p:cNvSpPr/>
          <p:nvPr/>
        </p:nvSpPr>
        <p:spPr>
          <a:xfrm flipH="false" flipV="false" rot="0">
            <a:off x="15862194" y="135234"/>
            <a:ext cx="2425806" cy="8899182"/>
          </a:xfrm>
          <a:custGeom>
            <a:avLst/>
            <a:gdLst/>
            <a:ahLst/>
            <a:cxnLst/>
            <a:rect r="r" b="b" t="t" l="l"/>
            <a:pathLst>
              <a:path h="8899182" w="2425806">
                <a:moveTo>
                  <a:pt x="0" y="0"/>
                </a:moveTo>
                <a:lnTo>
                  <a:pt x="2425806" y="0"/>
                </a:lnTo>
                <a:lnTo>
                  <a:pt x="2425806" y="8899182"/>
                </a:lnTo>
                <a:lnTo>
                  <a:pt x="0" y="8899182"/>
                </a:lnTo>
                <a:lnTo>
                  <a:pt x="0" y="0"/>
                </a:lnTo>
                <a:close/>
              </a:path>
            </a:pathLst>
          </a:custGeom>
          <a:blipFill>
            <a:blip r:embed="rId5"/>
            <a:stretch>
              <a:fillRect l="-552185" t="-13222" r="0" b="-13222"/>
            </a:stretch>
          </a:blipFill>
        </p:spPr>
      </p:sp>
      <p:sp>
        <p:nvSpPr>
          <p:cNvPr name="TextBox 10" id="10"/>
          <p:cNvSpPr txBox="true"/>
          <p:nvPr/>
        </p:nvSpPr>
        <p:spPr>
          <a:xfrm rot="0">
            <a:off x="878270" y="1424229"/>
            <a:ext cx="13148965" cy="1384927"/>
          </a:xfrm>
          <a:prstGeom prst="rect">
            <a:avLst/>
          </a:prstGeom>
        </p:spPr>
        <p:txBody>
          <a:bodyPr anchor="t" rtlCol="false" tIns="0" lIns="0" bIns="0" rIns="0">
            <a:spAutoFit/>
          </a:bodyPr>
          <a:lstStyle/>
          <a:p>
            <a:pPr algn="ctr">
              <a:lnSpc>
                <a:spcPts val="11340"/>
              </a:lnSpc>
            </a:pPr>
            <a:r>
              <a:rPr lang="en-US" sz="8100">
                <a:solidFill>
                  <a:srgbClr val="000000"/>
                </a:solidFill>
                <a:latin typeface="Viga"/>
              </a:rPr>
              <a:t>Instructie: Application Deck </a:t>
            </a:r>
          </a:p>
        </p:txBody>
      </p:sp>
    </p:spTree>
  </p:cSld>
  <p:clrMapOvr>
    <a:masterClrMapping/>
  </p:clrMapOvr>
</p:sld>
</file>

<file path=ppt/slides/slide2.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2849521" y="3917022"/>
            <a:ext cx="12094980" cy="2300556"/>
          </a:xfrm>
          <a:prstGeom prst="rect">
            <a:avLst/>
          </a:prstGeom>
        </p:spPr>
        <p:txBody>
          <a:bodyPr anchor="t" rtlCol="false" tIns="0" lIns="0" bIns="0" rIns="0">
            <a:spAutoFit/>
          </a:bodyPr>
          <a:lstStyle/>
          <a:p>
            <a:pPr algn="ctr">
              <a:lnSpc>
                <a:spcPts val="9202"/>
              </a:lnSpc>
            </a:pPr>
            <a:r>
              <a:rPr lang="en-US" sz="6572">
                <a:solidFill>
                  <a:srgbClr val="000000"/>
                </a:solidFill>
                <a:latin typeface="Viga"/>
              </a:rPr>
              <a:t>Zet hier de naam van de startup en/of logo</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Tree>
  </p:cSld>
  <p:clrMapOvr>
    <a:masterClrMapping/>
  </p:clrMapOvr>
</p:sld>
</file>

<file path=ppt/slides/slide3.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8115300"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Problem Statement</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4051809"/>
          </a:xfrm>
          <a:prstGeom prst="rect">
            <a:avLst/>
          </a:prstGeom>
        </p:spPr>
        <p:txBody>
          <a:bodyPr anchor="t" rtlCol="false" tIns="0" lIns="0" bIns="0" rIns="0">
            <a:spAutoFit/>
          </a:bodyPr>
          <a:lstStyle/>
          <a:p>
            <a:pPr algn="l">
              <a:lnSpc>
                <a:spcPts val="3241"/>
              </a:lnSpc>
            </a:pPr>
            <a:r>
              <a:rPr lang="en-US" sz="2315">
                <a:solidFill>
                  <a:srgbClr val="000000"/>
                </a:solidFill>
                <a:latin typeface="Viga"/>
              </a:rPr>
              <a:t>Omschrijf in deze slide het probleem dat jouw creatieve oplossing of duurzame innovatie oplost. Doe dit door te benoemen waar het probleem zich afspeelt, wat het probleem is en waarom het een probleem is. Neem dus de context en de relevantie mee! </a:t>
            </a:r>
          </a:p>
          <a:p>
            <a:pPr algn="l">
              <a:lnSpc>
                <a:spcPts val="3241"/>
              </a:lnSpc>
            </a:pPr>
          </a:p>
          <a:p>
            <a:pPr algn="l">
              <a:lnSpc>
                <a:spcPts val="3241"/>
              </a:lnSpc>
            </a:pPr>
            <a:r>
              <a:rPr lang="en-US" sz="2315">
                <a:solidFill>
                  <a:srgbClr val="000000"/>
                </a:solidFill>
                <a:latin typeface="Viga"/>
              </a:rPr>
              <a:t>Noem hier ook getallen, hoe groot is dit probleem? </a:t>
            </a:r>
          </a:p>
          <a:p>
            <a:pPr algn="l">
              <a:lnSpc>
                <a:spcPts val="3241"/>
              </a:lnSpc>
            </a:pPr>
          </a:p>
          <a:p>
            <a:pPr algn="l">
              <a:lnSpc>
                <a:spcPts val="3241"/>
              </a:lnSpc>
            </a:pPr>
            <a:r>
              <a:rPr lang="en-US" sz="2315">
                <a:solidFill>
                  <a:srgbClr val="000000"/>
                </a:solidFill>
                <a:latin typeface="Viga"/>
              </a:rPr>
              <a:t>Want: het inspelen op een behoefte/probleem in de markt, zal helpen bij het lanceren van jouw startup. </a:t>
            </a:r>
          </a:p>
          <a:p>
            <a:pPr algn="ctr">
              <a:lnSpc>
                <a:spcPts val="3241"/>
              </a:lnSpc>
            </a:pPr>
          </a:p>
          <a:p>
            <a:pPr algn="just">
              <a:lnSpc>
                <a:spcPts val="3241"/>
              </a:lnSpc>
              <a:spcBef>
                <a:spcPct val="0"/>
              </a:spcBef>
            </a:pPr>
          </a:p>
        </p:txBody>
      </p:sp>
    </p:spTree>
  </p:cSld>
  <p:clrMapOvr>
    <a:masterClrMapping/>
  </p:clrMapOvr>
</p:sld>
</file>

<file path=ppt/slides/slide4.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8115300"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Problem Solution </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4084558"/>
          </a:xfrm>
          <a:prstGeom prst="rect">
            <a:avLst/>
          </a:prstGeom>
        </p:spPr>
        <p:txBody>
          <a:bodyPr anchor="t" rtlCol="false" tIns="0" lIns="0" bIns="0" rIns="0">
            <a:spAutoFit/>
          </a:bodyPr>
          <a:lstStyle/>
          <a:p>
            <a:pPr algn="l">
              <a:lnSpc>
                <a:spcPts val="3241"/>
              </a:lnSpc>
            </a:pPr>
            <a:r>
              <a:rPr lang="en-US" sz="2315">
                <a:solidFill>
                  <a:srgbClr val="000000"/>
                </a:solidFill>
                <a:latin typeface="Viga"/>
              </a:rPr>
              <a:t>Hier omschrijf je de oplossing die het eerder beschreven probleem gaat oplossen. </a:t>
            </a:r>
          </a:p>
          <a:p>
            <a:pPr algn="l">
              <a:lnSpc>
                <a:spcPts val="3241"/>
              </a:lnSpc>
            </a:pPr>
          </a:p>
          <a:p>
            <a:pPr algn="l">
              <a:lnSpc>
                <a:spcPts val="3241"/>
              </a:lnSpc>
            </a:pPr>
            <a:r>
              <a:rPr lang="en-US" sz="2315">
                <a:solidFill>
                  <a:srgbClr val="000000"/>
                </a:solidFill>
                <a:latin typeface="Viga"/>
              </a:rPr>
              <a:t>Hoe ziet het idee eruit dat het probleem op gaat lossen?Wat is er nieuw aan je product/dienst/proces of businessmodel? Welke technologie ga je ervoor gebruiken? Hoe werkt het idee? Wat is de waarde die je gaat creëren? Hoe verschilt dit van wat er al op de markt is? </a:t>
            </a:r>
          </a:p>
          <a:p>
            <a:pPr algn="l">
              <a:lnSpc>
                <a:spcPts val="3241"/>
              </a:lnSpc>
            </a:pPr>
          </a:p>
          <a:p>
            <a:pPr algn="l">
              <a:lnSpc>
                <a:spcPts val="3241"/>
              </a:lnSpc>
            </a:pPr>
            <a:r>
              <a:rPr lang="en-US" sz="2315">
                <a:solidFill>
                  <a:srgbClr val="000000"/>
                </a:solidFill>
                <a:latin typeface="Viga"/>
              </a:rPr>
              <a:t>Laat ook zien hoe jouw idee in lijn is met ten minste één van de SDG's. </a:t>
            </a:r>
          </a:p>
          <a:p>
            <a:pPr algn="l">
              <a:lnSpc>
                <a:spcPts val="3241"/>
              </a:lnSpc>
            </a:pPr>
          </a:p>
          <a:p>
            <a:pPr algn="just">
              <a:lnSpc>
                <a:spcPts val="3241"/>
              </a:lnSpc>
              <a:spcBef>
                <a:spcPct val="0"/>
              </a:spcBef>
            </a:pPr>
          </a:p>
        </p:txBody>
      </p:sp>
    </p:spTree>
  </p:cSld>
  <p:clrMapOvr>
    <a:masterClrMapping/>
  </p:clrMapOvr>
</p:sld>
</file>

<file path=ppt/slides/slide5.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8115300"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Target Group</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3265408"/>
          </a:xfrm>
          <a:prstGeom prst="rect">
            <a:avLst/>
          </a:prstGeom>
        </p:spPr>
        <p:txBody>
          <a:bodyPr anchor="t" rtlCol="false" tIns="0" lIns="0" bIns="0" rIns="0">
            <a:spAutoFit/>
          </a:bodyPr>
          <a:lstStyle/>
          <a:p>
            <a:pPr algn="l">
              <a:lnSpc>
                <a:spcPts val="3241"/>
              </a:lnSpc>
            </a:pPr>
            <a:r>
              <a:rPr lang="en-US" sz="2315">
                <a:solidFill>
                  <a:srgbClr val="000000"/>
                </a:solidFill>
                <a:latin typeface="Viga"/>
              </a:rPr>
              <a:t>De volgende vraag is: 'Voor wie ga je dit problem oplossen?' </a:t>
            </a:r>
          </a:p>
          <a:p>
            <a:pPr algn="l">
              <a:lnSpc>
                <a:spcPts val="3241"/>
              </a:lnSpc>
            </a:pPr>
          </a:p>
          <a:p>
            <a:pPr algn="l">
              <a:lnSpc>
                <a:spcPts val="3241"/>
              </a:lnSpc>
            </a:pPr>
            <a:r>
              <a:rPr lang="en-US" sz="2315">
                <a:solidFill>
                  <a:srgbClr val="000000"/>
                </a:solidFill>
                <a:latin typeface="Viga"/>
              </a:rPr>
              <a:t>Laat zien voor wie jullie idee een probleem oplost en toon aan dat dit de doelgroep of de klant is; vroegtijdig marktonderzoek of interactie met klanten is wenselijk. </a:t>
            </a:r>
          </a:p>
          <a:p>
            <a:pPr algn="l">
              <a:lnSpc>
                <a:spcPts val="3241"/>
              </a:lnSpc>
            </a:pPr>
          </a:p>
          <a:p>
            <a:pPr algn="l">
              <a:lnSpc>
                <a:spcPts val="3241"/>
              </a:lnSpc>
            </a:pPr>
          </a:p>
          <a:p>
            <a:pPr algn="l">
              <a:lnSpc>
                <a:spcPts val="3241"/>
              </a:lnSpc>
            </a:pPr>
          </a:p>
          <a:p>
            <a:pPr algn="just">
              <a:lnSpc>
                <a:spcPts val="3241"/>
              </a:lnSpc>
              <a:spcBef>
                <a:spcPct val="0"/>
              </a:spcBef>
            </a:pPr>
          </a:p>
        </p:txBody>
      </p:sp>
    </p:spTree>
  </p:cSld>
  <p:clrMapOvr>
    <a:masterClrMapping/>
  </p:clrMapOvr>
</p:sld>
</file>

<file path=ppt/slides/slide6.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8115300"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Competitors</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5722858"/>
          </a:xfrm>
          <a:prstGeom prst="rect">
            <a:avLst/>
          </a:prstGeom>
        </p:spPr>
        <p:txBody>
          <a:bodyPr anchor="t" rtlCol="false" tIns="0" lIns="0" bIns="0" rIns="0">
            <a:spAutoFit/>
          </a:bodyPr>
          <a:lstStyle/>
          <a:p>
            <a:pPr algn="l">
              <a:lnSpc>
                <a:spcPts val="3241"/>
              </a:lnSpc>
            </a:pPr>
            <a:r>
              <a:rPr lang="en-US" sz="2315">
                <a:solidFill>
                  <a:srgbClr val="000000"/>
                </a:solidFill>
                <a:latin typeface="Viga"/>
              </a:rPr>
              <a:t>Beschrijf hier de markt. Wat doet jouw idee in vergelijking met de andere alternatieven in de markt. Het is belangrijk om in deze slide je grootste concurrenten te benoemen.</a:t>
            </a:r>
          </a:p>
          <a:p>
            <a:pPr algn="l">
              <a:lnSpc>
                <a:spcPts val="3241"/>
              </a:lnSpc>
            </a:pPr>
          </a:p>
          <a:p>
            <a:pPr algn="l">
              <a:lnSpc>
                <a:spcPts val="3241"/>
              </a:lnSpc>
            </a:pPr>
            <a:r>
              <a:rPr lang="en-US" sz="2315">
                <a:solidFill>
                  <a:srgbClr val="000000"/>
                </a:solidFill>
                <a:latin typeface="Viga"/>
              </a:rPr>
              <a:t>Het kan zijn dat er nog geen concurrenten zijn. Vertel hier hoe jouw doelgroep het door jou beschreven probleem op dit moment oplost.</a:t>
            </a:r>
          </a:p>
          <a:p>
            <a:pPr algn="l">
              <a:lnSpc>
                <a:spcPts val="3241"/>
              </a:lnSpc>
            </a:pPr>
          </a:p>
          <a:p>
            <a:pPr algn="l">
              <a:lnSpc>
                <a:spcPts val="3241"/>
              </a:lnSpc>
            </a:pPr>
            <a:r>
              <a:rPr lang="en-US" sz="2315">
                <a:solidFill>
                  <a:srgbClr val="000000"/>
                </a:solidFill>
                <a:latin typeface="Viga"/>
              </a:rPr>
              <a:t>Voorbeeld: Swapfiets. Zij veranderden het businessmodel van het bezitten van een fiets naar het huren van een fiets. Geen van de fietsdealers deed dat op dat moment. Dus als je Swapfiets was, zou je de grootste fietsdealers hier opnoemen, zoals Gazelle, Giant etc., maar ze konden ook de auto gebruiken in plaats van de fiets of het openbaar vervoer. </a:t>
            </a:r>
          </a:p>
          <a:p>
            <a:pPr algn="l">
              <a:lnSpc>
                <a:spcPts val="3241"/>
              </a:lnSpc>
            </a:pPr>
          </a:p>
          <a:p>
            <a:pPr algn="l">
              <a:lnSpc>
                <a:spcPts val="3241"/>
              </a:lnSpc>
            </a:pPr>
          </a:p>
          <a:p>
            <a:pPr algn="l">
              <a:lnSpc>
                <a:spcPts val="3241"/>
              </a:lnSpc>
            </a:pPr>
          </a:p>
          <a:p>
            <a:pPr algn="just">
              <a:lnSpc>
                <a:spcPts val="3241"/>
              </a:lnSpc>
              <a:spcBef>
                <a:spcPct val="0"/>
              </a:spcBef>
            </a:pPr>
          </a:p>
        </p:txBody>
      </p:sp>
    </p:spTree>
  </p:cSld>
  <p:clrMapOvr>
    <a:masterClrMapping/>
  </p:clrMapOvr>
</p:sld>
</file>

<file path=ppt/slides/slide7.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9043723"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Competitive Advantage</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4494133"/>
          </a:xfrm>
          <a:prstGeom prst="rect">
            <a:avLst/>
          </a:prstGeom>
        </p:spPr>
        <p:txBody>
          <a:bodyPr anchor="t" rtlCol="false" tIns="0" lIns="0" bIns="0" rIns="0">
            <a:spAutoFit/>
          </a:bodyPr>
          <a:lstStyle/>
          <a:p>
            <a:pPr algn="l">
              <a:lnSpc>
                <a:spcPts val="3241"/>
              </a:lnSpc>
            </a:pPr>
            <a:r>
              <a:rPr lang="en-US" sz="2315">
                <a:solidFill>
                  <a:srgbClr val="000000"/>
                </a:solidFill>
                <a:latin typeface="Viga"/>
              </a:rPr>
              <a:t>Veel problemen hebben al een oplossing. Dit kan een product of dienst zijn, of gebruikers hebben zelf een manier ontwikkeld om hun probleem op te lossen. Beschrijf daarom hier wat jouw idee/oplossing beter maakt dan de bestaande oplossingen voor het probleem. Maar nog belangrijker: wat maakt jou uniek? Wat is jouw 'leap forward'?</a:t>
            </a:r>
          </a:p>
          <a:p>
            <a:pPr algn="l">
              <a:lnSpc>
                <a:spcPts val="3241"/>
              </a:lnSpc>
            </a:pPr>
          </a:p>
          <a:p>
            <a:pPr algn="l">
              <a:lnSpc>
                <a:spcPts val="3241"/>
              </a:lnSpc>
            </a:pPr>
            <a:r>
              <a:rPr lang="en-US" sz="2315">
                <a:solidFill>
                  <a:srgbClr val="000000"/>
                </a:solidFill>
                <a:latin typeface="Viga"/>
              </a:rPr>
              <a:t>Waarom is dit belangrijk? Denk maar aan de 'flits bezorgdiensten' diensten zoals Getir, Zapp Flink of Gorilla's en ja, het zijn er veel tegelijk die de markt betreden. Al deze diensten hadden geen onderscheidende kenmerken (concurrentievoordeel), dit maakte het makkelijk om de markt te betreden, mits je natuurlijk de investeringen had, om zo'n dienst op te zetten. </a:t>
            </a:r>
          </a:p>
          <a:p>
            <a:pPr algn="l">
              <a:lnSpc>
                <a:spcPts val="3241"/>
              </a:lnSpc>
            </a:pPr>
          </a:p>
          <a:p>
            <a:pPr algn="just">
              <a:lnSpc>
                <a:spcPts val="3241"/>
              </a:lnSpc>
              <a:spcBef>
                <a:spcPct val="0"/>
              </a:spcBef>
            </a:pPr>
          </a:p>
        </p:txBody>
      </p:sp>
    </p:spTree>
  </p:cSld>
  <p:clrMapOvr>
    <a:masterClrMapping/>
  </p:clrMapOvr>
</p:sld>
</file>

<file path=ppt/slides/slide8.xml><?xml version="1.0" encoding="utf-8"?>
<p:sld xmlns:p="http://schemas.openxmlformats.org/presentationml/2006/main" xmlns:a="http://schemas.openxmlformats.org/drawingml/2006/main" xmlns:r="http://schemas.openxmlformats.org/officeDocument/2006/relationships">
  <p:cSld>
    <p:bg>
      <p:bgPr>
        <a:solidFill>
          <a:srgbClr val="E8E7E7"/>
        </a:solidFill>
      </p:bgPr>
    </p:bg>
    <p:spTree>
      <p:nvGrpSpPr>
        <p:cNvPr id="1" name=""/>
        <p:cNvGrpSpPr/>
        <p:nvPr/>
      </p:nvGrpSpPr>
      <p:grpSpPr>
        <a:xfrm>
          <a:off x="0" y="0"/>
          <a:ext cx="0" cy="0"/>
          <a:chOff x="0" y="0"/>
          <a:chExt cx="0" cy="0"/>
        </a:xfrm>
      </p:grpSpPr>
      <p:sp>
        <p:nvSpPr>
          <p:cNvPr name="Freeform 2" id="2"/>
          <p:cNvSpPr/>
          <p:nvPr/>
        </p:nvSpPr>
        <p:spPr>
          <a:xfrm flipH="false" flipV="false" rot="0">
            <a:off x="1028700" y="6217578"/>
            <a:ext cx="1820821" cy="2550436"/>
          </a:xfrm>
          <a:custGeom>
            <a:avLst/>
            <a:gdLst/>
            <a:ahLst/>
            <a:cxnLst/>
            <a:rect r="r" b="b" t="t" l="l"/>
            <a:pathLst>
              <a:path h="2550436" w="1820821">
                <a:moveTo>
                  <a:pt x="0" y="0"/>
                </a:moveTo>
                <a:lnTo>
                  <a:pt x="1820821" y="0"/>
                </a:lnTo>
                <a:lnTo>
                  <a:pt x="1820821" y="2550436"/>
                </a:lnTo>
                <a:lnTo>
                  <a:pt x="0" y="2550436"/>
                </a:lnTo>
                <a:lnTo>
                  <a:pt x="0" y="0"/>
                </a:lnTo>
                <a:close/>
              </a:path>
            </a:pathLst>
          </a:custGeom>
          <a:blipFill>
            <a:blip r:embed="rId2"/>
            <a:stretch>
              <a:fillRect l="0" t="-174191" r="-179821" b="-6682"/>
            </a:stretch>
          </a:blipFill>
        </p:spPr>
      </p:sp>
      <p:sp>
        <p:nvSpPr>
          <p:cNvPr name="TextBox 3" id="3"/>
          <p:cNvSpPr txBox="true"/>
          <p:nvPr/>
        </p:nvSpPr>
        <p:spPr>
          <a:xfrm rot="0">
            <a:off x="1028700" y="1460056"/>
            <a:ext cx="9043723" cy="1128447"/>
          </a:xfrm>
          <a:prstGeom prst="rect">
            <a:avLst/>
          </a:prstGeom>
        </p:spPr>
        <p:txBody>
          <a:bodyPr anchor="t" rtlCol="false" tIns="0" lIns="0" bIns="0" rIns="0">
            <a:spAutoFit/>
          </a:bodyPr>
          <a:lstStyle/>
          <a:p>
            <a:pPr algn="l">
              <a:lnSpc>
                <a:spcPts val="9202"/>
              </a:lnSpc>
            </a:pPr>
            <a:r>
              <a:rPr lang="en-US" sz="6572">
                <a:solidFill>
                  <a:srgbClr val="000000"/>
                </a:solidFill>
                <a:latin typeface="Viga"/>
              </a:rPr>
              <a:t>Why you &amp; Why now? </a:t>
            </a:r>
          </a:p>
        </p:txBody>
      </p:sp>
      <p:grpSp>
        <p:nvGrpSpPr>
          <p:cNvPr name="Group 4" id="4"/>
          <p:cNvGrpSpPr/>
          <p:nvPr/>
        </p:nvGrpSpPr>
        <p:grpSpPr>
          <a:xfrm rot="0">
            <a:off x="-2845905" y="9034416"/>
            <a:ext cx="22750365" cy="1252584"/>
            <a:chOff x="0" y="0"/>
            <a:chExt cx="5991866" cy="329899"/>
          </a:xfrm>
        </p:grpSpPr>
        <p:sp>
          <p:nvSpPr>
            <p:cNvPr name="Freeform 5" id="5"/>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6" id="6"/>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Freeform 7" id="7"/>
          <p:cNvSpPr/>
          <p:nvPr/>
        </p:nvSpPr>
        <p:spPr>
          <a:xfrm flipH="false" flipV="false" rot="0">
            <a:off x="16095690" y="-744463"/>
            <a:ext cx="2192310" cy="9778879"/>
          </a:xfrm>
          <a:custGeom>
            <a:avLst/>
            <a:gdLst/>
            <a:ahLst/>
            <a:cxnLst/>
            <a:rect r="r" b="b" t="t" l="l"/>
            <a:pathLst>
              <a:path h="9778879" w="2192310">
                <a:moveTo>
                  <a:pt x="0" y="0"/>
                </a:moveTo>
                <a:lnTo>
                  <a:pt x="2192310" y="0"/>
                </a:lnTo>
                <a:lnTo>
                  <a:pt x="2192310" y="9778879"/>
                </a:lnTo>
                <a:lnTo>
                  <a:pt x="0" y="9778879"/>
                </a:lnTo>
                <a:lnTo>
                  <a:pt x="0" y="0"/>
                </a:lnTo>
                <a:close/>
              </a:path>
            </a:pathLst>
          </a:custGeom>
          <a:blipFill>
            <a:blip r:embed="rId3"/>
            <a:stretch>
              <a:fillRect l="-527140" t="0" r="0" b="0"/>
            </a:stretch>
          </a:blipFill>
        </p:spPr>
      </p:sp>
      <p:grpSp>
        <p:nvGrpSpPr>
          <p:cNvPr name="Group 8" id="8"/>
          <p:cNvGrpSpPr/>
          <p:nvPr/>
        </p:nvGrpSpPr>
        <p:grpSpPr>
          <a:xfrm rot="0">
            <a:off x="-2845905" y="-19050"/>
            <a:ext cx="22750365" cy="1252584"/>
            <a:chOff x="0" y="0"/>
            <a:chExt cx="5991866" cy="329899"/>
          </a:xfrm>
        </p:grpSpPr>
        <p:sp>
          <p:nvSpPr>
            <p:cNvPr name="Freeform 9" id="9"/>
            <p:cNvSpPr/>
            <p:nvPr/>
          </p:nvSpPr>
          <p:spPr>
            <a:xfrm flipH="false" flipV="false" rot="0">
              <a:off x="0" y="0"/>
              <a:ext cx="5991866" cy="329899"/>
            </a:xfrm>
            <a:custGeom>
              <a:avLst/>
              <a:gdLst/>
              <a:ahLst/>
              <a:cxnLst/>
              <a:rect r="r" b="b" t="t" l="l"/>
              <a:pathLst>
                <a:path h="329899" w="5991866">
                  <a:moveTo>
                    <a:pt x="0" y="0"/>
                  </a:moveTo>
                  <a:lnTo>
                    <a:pt x="5991866" y="0"/>
                  </a:lnTo>
                  <a:lnTo>
                    <a:pt x="5991866" y="329899"/>
                  </a:lnTo>
                  <a:lnTo>
                    <a:pt x="0" y="329899"/>
                  </a:lnTo>
                  <a:close/>
                </a:path>
              </a:pathLst>
            </a:custGeom>
            <a:solidFill>
              <a:srgbClr val="FFFFFF"/>
            </a:solidFill>
          </p:spPr>
        </p:sp>
        <p:sp>
          <p:nvSpPr>
            <p:cNvPr name="TextBox 10" id="10"/>
            <p:cNvSpPr txBox="true"/>
            <p:nvPr/>
          </p:nvSpPr>
          <p:spPr>
            <a:xfrm>
              <a:off x="0" y="-28575"/>
              <a:ext cx="5991866" cy="358474"/>
            </a:xfrm>
            <a:prstGeom prst="rect">
              <a:avLst/>
            </a:prstGeom>
          </p:spPr>
          <p:txBody>
            <a:bodyPr anchor="ctr" rtlCol="false" tIns="50800" lIns="50800" bIns="50800" rIns="50800"/>
            <a:lstStyle/>
            <a:p>
              <a:pPr algn="ctr">
                <a:lnSpc>
                  <a:spcPts val="2659"/>
                </a:lnSpc>
              </a:pPr>
            </a:p>
          </p:txBody>
        </p:sp>
      </p:grpSp>
      <p:sp>
        <p:nvSpPr>
          <p:cNvPr name="TextBox 11" id="11"/>
          <p:cNvSpPr txBox="true"/>
          <p:nvPr/>
        </p:nvSpPr>
        <p:spPr>
          <a:xfrm rot="0">
            <a:off x="1028700" y="2879358"/>
            <a:ext cx="12606803" cy="2036683"/>
          </a:xfrm>
          <a:prstGeom prst="rect">
            <a:avLst/>
          </a:prstGeom>
        </p:spPr>
        <p:txBody>
          <a:bodyPr anchor="t" rtlCol="false" tIns="0" lIns="0" bIns="0" rIns="0">
            <a:spAutoFit/>
          </a:bodyPr>
          <a:lstStyle/>
          <a:p>
            <a:pPr algn="l">
              <a:lnSpc>
                <a:spcPts val="3241"/>
              </a:lnSpc>
            </a:pPr>
            <a:r>
              <a:rPr lang="en-US" sz="2315">
                <a:solidFill>
                  <a:srgbClr val="000000"/>
                </a:solidFill>
                <a:latin typeface="Viga"/>
              </a:rPr>
              <a:t>Beschrijf hier je motivatie om dit idee te realiseren? Wat is je ambitie met dit idee? Hoe denk je dat jouw startup er over 3 of 5 jaar uitziet? </a:t>
            </a:r>
          </a:p>
          <a:p>
            <a:pPr algn="l">
              <a:lnSpc>
                <a:spcPts val="3241"/>
              </a:lnSpc>
            </a:pPr>
          </a:p>
          <a:p>
            <a:pPr algn="just">
              <a:lnSpc>
                <a:spcPts val="3241"/>
              </a:lnSpc>
              <a:spcBef>
                <a:spcPct val="0"/>
              </a:spcBef>
            </a:pPr>
            <a:r>
              <a:rPr lang="en-US" sz="2315">
                <a:solidFill>
                  <a:srgbClr val="000000"/>
                </a:solidFill>
                <a:latin typeface="Viga"/>
              </a:rPr>
              <a:t>Daarnaast zijn we benieuwd waarom dit het moment is om met dit idee aan de slag te gaan. Ga hier dus dieper op in. </a:t>
            </a: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0</Paragraphs>
  <Slides>0</Slides>
  <Notes>0</Notes>
  <HiddenSlides>0</HiddenSlides>
  <MMClips>0</MMClips>
  <ScaleCrop>false</ScaleCrop>
  <HeadingPairs>
    <vt:vector size="4" baseType="variant">
      <vt:variant>
        <vt:lpstr>Theme</vt:lpstr>
      </vt:variant>
      <vt:variant>
        <vt:i4>1</vt:i4>
      </vt:variant>
      <vt:variant>
        <vt:lpstr>Slide Titles</vt:lpstr>
      </vt:variant>
      <vt:variant>
        <vt:i4>0</vt:i4>
      </vt:variant>
    </vt:vector>
  </HeadingPairs>
  <TitlesOfParts>
    <vt:vector size="1" baseType="lpstr">
      <vt:lpstr>Office Theme</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xsi="http://www.w3.org/2001/XMLSchema-instance">
  <dcterms:created xsi:type="dcterms:W3CDTF">2006-08-16T00:00:00Z</dcterms:created>
  <dc:identifier>DAFj62dLUGU</dc:identifier>
  <dcterms:modified xsi:type="dcterms:W3CDTF">2011-08-01T06:04:30Z</dcterms:modified>
  <cp:revision>1</cp:revision>
  <dc:title>10K Application Deck - NL</dc:title>
</cp:coreProperties>
</file>