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6" r:id="rId1"/>
  </p:sldMasterIdLst>
  <p:sldIdLst>
    <p:sldId id="256" r:id="rId2"/>
    <p:sldId id="257" r:id="rId3"/>
    <p:sldId id="269" r:id="rId4"/>
    <p:sldId id="265" r:id="rId5"/>
    <p:sldId id="259" r:id="rId6"/>
    <p:sldId id="270" r:id="rId7"/>
    <p:sldId id="262" r:id="rId8"/>
    <p:sldId id="260" r:id="rId9"/>
    <p:sldId id="272" r:id="rId10"/>
    <p:sldId id="267" r:id="rId11"/>
    <p:sldId id="268" r:id="rId12"/>
    <p:sldId id="266" r:id="rId13"/>
    <p:sldId id="263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936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712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243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621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3490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5057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584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961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9/25/2015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03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6716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9/25/2015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84065D-F351-4B03-BD91-D8A6B8D4B362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892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40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462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3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967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87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0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Hfx8uc7RuQk?rel=0&amp;showinfo=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a4l2tqoyEk?rel=0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k.m.mittendorff@saxion.nl" TargetMode="External"/><Relationship Id="rId2" Type="http://schemas.openxmlformats.org/officeDocument/2006/relationships/hyperlink" Target="http://www.mittendorffonderwijsadvies.nl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89213" y="2153990"/>
            <a:ext cx="5923722" cy="2262781"/>
          </a:xfrm>
        </p:spPr>
        <p:txBody>
          <a:bodyPr>
            <a:noAutofit/>
          </a:bodyPr>
          <a:lstStyle/>
          <a:p>
            <a:r>
              <a:rPr lang="nl-NL" sz="4800" dirty="0" smtClean="0"/>
              <a:t>Talentgerichte en betekenisvolle gespreksvoering met leerlingen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89213" y="4558439"/>
            <a:ext cx="8915399" cy="2022666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sz="2400" b="1" dirty="0"/>
              <a:t>d</a:t>
            </a:r>
            <a:r>
              <a:rPr lang="nl-NL" sz="2400" b="1" dirty="0" smtClean="0"/>
              <a:t>r. Kariene </a:t>
            </a:r>
            <a:r>
              <a:rPr lang="nl-NL" sz="2400" b="1" dirty="0" err="1" smtClean="0"/>
              <a:t>Mittendorff</a:t>
            </a:r>
            <a:endParaRPr lang="nl-NL" sz="2400" b="1" dirty="0" smtClean="0"/>
          </a:p>
          <a:p>
            <a:endParaRPr lang="nl-NL" sz="1000" dirty="0"/>
          </a:p>
          <a:p>
            <a:r>
              <a:rPr lang="nl-NL" dirty="0" err="1" smtClean="0"/>
              <a:t>Mittendorff</a:t>
            </a:r>
            <a:r>
              <a:rPr lang="nl-NL" dirty="0" smtClean="0"/>
              <a:t> Onderwijsadvies/ Saxion Hogescholen</a:t>
            </a:r>
          </a:p>
        </p:txBody>
      </p:sp>
      <p:pic>
        <p:nvPicPr>
          <p:cNvPr id="4" name="Afbeelding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404" y="920379"/>
            <a:ext cx="3041132" cy="442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72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" name="Hfx8uc7RuQk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09769" y="399245"/>
            <a:ext cx="11190310" cy="6294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0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xa4l2tqoyEk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62241" y="347729"/>
            <a:ext cx="11233151" cy="631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69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Uitdagingen voor mentoren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8198" y="1641020"/>
            <a:ext cx="9314316" cy="3412951"/>
          </a:xfrm>
        </p:spPr>
        <p:txBody>
          <a:bodyPr>
            <a:normAutofit/>
          </a:bodyPr>
          <a:lstStyle/>
          <a:p>
            <a:r>
              <a:rPr lang="nl-NL" sz="2400" dirty="0" smtClean="0"/>
              <a:t>Hoe voer ik een goed loopbaangesprek?</a:t>
            </a:r>
          </a:p>
          <a:p>
            <a:pPr lvl="1"/>
            <a:r>
              <a:rPr lang="nl-NL" sz="2200" dirty="0" smtClean="0"/>
              <a:t>Zowel qua inhoud als qua vorm!</a:t>
            </a:r>
          </a:p>
          <a:p>
            <a:r>
              <a:rPr lang="nl-NL" sz="2400" dirty="0" smtClean="0"/>
              <a:t>Hoe word ik in een gesprek coach i.p.v. docent?</a:t>
            </a:r>
          </a:p>
          <a:p>
            <a:r>
              <a:rPr lang="nl-NL" sz="2400" dirty="0" smtClean="0"/>
              <a:t>Waar haal ik de tijd vandaan om met elke leerling individueel een gesprek te voeren? Een paar keer per jaar?</a:t>
            </a:r>
          </a:p>
          <a:p>
            <a:r>
              <a:rPr lang="nl-NL" sz="2400" dirty="0" smtClean="0"/>
              <a:t>Hoe zou ik dat creatiever op kunnen lossen, bijvoorbeeld in klassikale activiteiten?</a:t>
            </a:r>
          </a:p>
          <a:p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910" y="4617319"/>
            <a:ext cx="3665765" cy="1864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9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Uitdagingen voor </a:t>
            </a:r>
            <a:r>
              <a:rPr lang="nl-NL" dirty="0" smtClean="0"/>
              <a:t>decanen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04554"/>
            <a:ext cx="8915400" cy="4314552"/>
          </a:xfrm>
        </p:spPr>
        <p:txBody>
          <a:bodyPr>
            <a:noAutofit/>
          </a:bodyPr>
          <a:lstStyle/>
          <a:p>
            <a:r>
              <a:rPr lang="nl-NL" sz="2600" dirty="0" smtClean="0"/>
              <a:t>Het </a:t>
            </a:r>
            <a:r>
              <a:rPr lang="nl-NL" sz="2600" dirty="0"/>
              <a:t>proces van loopbaanbegeleiding op verschillende manieren in </a:t>
            </a:r>
            <a:r>
              <a:rPr lang="nl-NL" sz="2600" dirty="0" smtClean="0"/>
              <a:t>school </a:t>
            </a:r>
            <a:r>
              <a:rPr lang="nl-NL" sz="2600" dirty="0"/>
              <a:t>te ondersteunen:</a:t>
            </a:r>
          </a:p>
          <a:p>
            <a:pPr lvl="1"/>
            <a:r>
              <a:rPr lang="nl-NL" sz="2400" dirty="0" smtClean="0"/>
              <a:t>Mentoren helpen bij het ‘verwerken’ van alle betekenisvolle ervaringen die leerlingen opdoen</a:t>
            </a:r>
          </a:p>
          <a:p>
            <a:pPr lvl="1"/>
            <a:r>
              <a:rPr lang="nl-NL" sz="2400" dirty="0" smtClean="0"/>
              <a:t>Mentoren begeleiden bij het bekwaam worden in loopbaangesprekken</a:t>
            </a:r>
          </a:p>
          <a:p>
            <a:pPr lvl="1"/>
            <a:r>
              <a:rPr lang="nl-NL" sz="2400" dirty="0" smtClean="0"/>
              <a:t>Zoeken naar manieren om talentontwikkeling in de klas of in de hele school te stimuleren</a:t>
            </a:r>
          </a:p>
          <a:p>
            <a:pPr lvl="1"/>
            <a:r>
              <a:rPr lang="nl-NL" sz="2400" dirty="0" smtClean="0"/>
              <a:t>Creatieve oplossingen zoeken voor het aangaan van een dialoog met leerlingen</a:t>
            </a:r>
          </a:p>
          <a:p>
            <a:pPr lvl="1"/>
            <a:endParaRPr lang="nl-NL" sz="2400" dirty="0" smtClean="0"/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9073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55863" y="1807028"/>
            <a:ext cx="7568201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800" b="1" dirty="0" smtClean="0"/>
              <a:t>Succes!</a:t>
            </a:r>
            <a:endParaRPr lang="nl-NL" sz="2800" b="1" dirty="0" smtClean="0"/>
          </a:p>
          <a:p>
            <a:pPr marL="0" indent="0">
              <a:buNone/>
            </a:pPr>
            <a:endParaRPr lang="nl-NL" sz="2800" b="1" dirty="0"/>
          </a:p>
          <a:p>
            <a:pPr marL="0" indent="0">
              <a:buNone/>
            </a:pPr>
            <a:endParaRPr lang="nl-NL" sz="2800" b="1" dirty="0" smtClean="0"/>
          </a:p>
          <a:p>
            <a:pPr marL="0" indent="0">
              <a:buNone/>
            </a:pPr>
            <a:r>
              <a:rPr lang="nl-NL" sz="2800" b="1" dirty="0" smtClean="0"/>
              <a:t>Vragen?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www.mittendorffonderwijsadvies.nl</a:t>
            </a:r>
            <a:r>
              <a:rPr lang="nl-NL" dirty="0"/>
              <a:t> </a:t>
            </a:r>
            <a:r>
              <a:rPr lang="nl-NL" dirty="0" smtClean="0"/>
              <a:t>of </a:t>
            </a:r>
            <a:r>
              <a:rPr lang="nl-NL" dirty="0" smtClean="0">
                <a:hlinkClick r:id="rId3"/>
              </a:rPr>
              <a:t>k.m.mittendorff@saxion.nl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790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86283"/>
          </a:xfrm>
        </p:spPr>
        <p:txBody>
          <a:bodyPr/>
          <a:lstStyle/>
          <a:p>
            <a:r>
              <a:rPr lang="nl-NL" dirty="0" smtClean="0"/>
              <a:t>Motivatie als drijfveer…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1048" y="1796142"/>
            <a:ext cx="9151606" cy="4875114"/>
          </a:xfrm>
        </p:spPr>
        <p:txBody>
          <a:bodyPr>
            <a:normAutofit/>
          </a:bodyPr>
          <a:lstStyle/>
          <a:p>
            <a:r>
              <a:rPr lang="nl-NL" sz="2000" dirty="0" smtClean="0"/>
              <a:t>Studiekiezers </a:t>
            </a:r>
            <a:r>
              <a:rPr lang="nl-NL" sz="2000" dirty="0"/>
              <a:t>moeten gemotiveerd zijn om op zoek te gaan naar wie ze werkelijk zijn, wat ze echt willen én wat hun mogelijkheden </a:t>
            </a:r>
            <a:r>
              <a:rPr lang="nl-NL" sz="2000" dirty="0" smtClean="0"/>
              <a:t>zijn.</a:t>
            </a:r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sz="2000" dirty="0" smtClean="0"/>
          </a:p>
          <a:p>
            <a:endParaRPr lang="nl-NL" sz="2000" dirty="0" smtClean="0"/>
          </a:p>
          <a:p>
            <a:endParaRPr lang="nl-NL" sz="2000" dirty="0"/>
          </a:p>
          <a:p>
            <a:endParaRPr lang="nl-NL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076" y="2840446"/>
            <a:ext cx="4648832" cy="3289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42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96226" y="441487"/>
            <a:ext cx="9482630" cy="1280890"/>
          </a:xfrm>
        </p:spPr>
        <p:txBody>
          <a:bodyPr>
            <a:normAutofit/>
          </a:bodyPr>
          <a:lstStyle/>
          <a:p>
            <a:r>
              <a:rPr lang="nl-NL" dirty="0" smtClean="0"/>
              <a:t>Hoe stimuleren we dat?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43" y="3147435"/>
            <a:ext cx="3173487" cy="2380115"/>
          </a:xfrm>
        </p:spPr>
      </p:pic>
      <p:sp>
        <p:nvSpPr>
          <p:cNvPr id="5" name="Tekstvak 4"/>
          <p:cNvSpPr txBox="1"/>
          <p:nvPr/>
        </p:nvSpPr>
        <p:spPr>
          <a:xfrm>
            <a:off x="1945631" y="2504393"/>
            <a:ext cx="2382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Opdrachten?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5047292" y="2979495"/>
            <a:ext cx="3415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Reflectieverslagen?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9065501" y="2555564"/>
            <a:ext cx="2382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Testjes?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7292" y="3805160"/>
            <a:ext cx="2968069" cy="293414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7258" y="3210327"/>
            <a:ext cx="3319077" cy="2495364"/>
          </a:xfrm>
          <a:prstGeom prst="rect">
            <a:avLst/>
          </a:prstGeom>
        </p:spPr>
      </p:pic>
      <p:sp>
        <p:nvSpPr>
          <p:cNvPr id="10" name="Titel 1"/>
          <p:cNvSpPr txBox="1">
            <a:spLocks/>
          </p:cNvSpPr>
          <p:nvPr/>
        </p:nvSpPr>
        <p:spPr>
          <a:xfrm>
            <a:off x="1996226" y="1175082"/>
            <a:ext cx="9482630" cy="70054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dirty="0"/>
              <a:t>H</a:t>
            </a:r>
            <a:r>
              <a:rPr lang="nl-NL" dirty="0" smtClean="0"/>
              <a:t>oe worden leerlingen bewust van </a:t>
            </a:r>
            <a:br>
              <a:rPr lang="nl-NL" dirty="0" smtClean="0"/>
            </a:br>
            <a:r>
              <a:rPr lang="nl-NL" dirty="0" smtClean="0"/>
              <a:t>hun eigen motivatie?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8283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84419" y="1664801"/>
            <a:ext cx="438753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r>
              <a:rPr lang="nl-NL" sz="3200" dirty="0" smtClean="0"/>
              <a:t>Ingaan </a:t>
            </a:r>
            <a:r>
              <a:rPr lang="nl-NL" sz="3200" dirty="0"/>
              <a:t>op </a:t>
            </a:r>
            <a:r>
              <a:rPr lang="nl-NL" sz="3200" b="1" dirty="0"/>
              <a:t>betekenisvolle</a:t>
            </a:r>
            <a:r>
              <a:rPr lang="nl-NL" sz="3200" dirty="0"/>
              <a:t> </a:t>
            </a:r>
            <a:r>
              <a:rPr lang="nl-NL" sz="3200" b="1" dirty="0"/>
              <a:t>ervaringen</a:t>
            </a:r>
            <a:r>
              <a:rPr lang="nl-NL" sz="3200" dirty="0"/>
              <a:t> </a:t>
            </a:r>
            <a:r>
              <a:rPr lang="nl-NL" sz="3200" dirty="0" smtClean="0"/>
              <a:t>en </a:t>
            </a:r>
            <a:r>
              <a:rPr lang="nl-NL" sz="3200" b="1" dirty="0" smtClean="0"/>
              <a:t>talenten</a:t>
            </a:r>
            <a:r>
              <a:rPr lang="nl-NL" sz="3200" dirty="0" smtClean="0"/>
              <a:t> </a:t>
            </a:r>
            <a:r>
              <a:rPr lang="nl-NL" sz="3200" dirty="0"/>
              <a:t>van </a:t>
            </a:r>
            <a:r>
              <a:rPr lang="nl-NL" sz="3200" dirty="0" smtClean="0"/>
              <a:t>leerlingen…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148788" y="624109"/>
            <a:ext cx="8911687" cy="886283"/>
          </a:xfrm>
        </p:spPr>
        <p:txBody>
          <a:bodyPr/>
          <a:lstStyle/>
          <a:p>
            <a:r>
              <a:rPr lang="nl-NL" dirty="0" smtClean="0"/>
              <a:t>Leren over motivatie…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9338" y="1067251"/>
            <a:ext cx="3867735" cy="5156979"/>
          </a:xfrm>
          <a:prstGeom prst="rect">
            <a:avLst/>
          </a:prstGeom>
        </p:spPr>
      </p:pic>
      <p:sp>
        <p:nvSpPr>
          <p:cNvPr id="6" name="Rectangle 3"/>
          <p:cNvSpPr/>
          <p:nvPr/>
        </p:nvSpPr>
        <p:spPr>
          <a:xfrm>
            <a:off x="3066181" y="4055986"/>
            <a:ext cx="4387537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/>
            <a:endParaRPr lang="nl-NL" sz="3200" dirty="0"/>
          </a:p>
          <a:p>
            <a:pPr marL="0" lvl="2"/>
            <a:r>
              <a:rPr lang="nl-NL" sz="3200" dirty="0" smtClean="0"/>
              <a:t>Zorgt </a:t>
            </a:r>
            <a:r>
              <a:rPr lang="nl-NL" sz="3200" dirty="0"/>
              <a:t>voor intrinsieke </a:t>
            </a:r>
            <a:r>
              <a:rPr lang="nl-NL" sz="3200" dirty="0" smtClean="0"/>
              <a:t>motivatie én bewustwording!</a:t>
            </a:r>
            <a:endParaRPr lang="nl-NL" sz="3200" dirty="0"/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933721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Reflectieproces</a:t>
            </a:r>
            <a:endParaRPr lang="nl-NL" dirty="0"/>
          </a:p>
        </p:txBody>
      </p:sp>
      <p:pic>
        <p:nvPicPr>
          <p:cNvPr id="4" name="Afbeelding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8029" y="1520043"/>
            <a:ext cx="9848084" cy="4782786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643" y="4633908"/>
            <a:ext cx="1366243" cy="13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893" y="4624385"/>
            <a:ext cx="1372960" cy="137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43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Belang van een dialoog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9613" y="2167118"/>
            <a:ext cx="4359155" cy="2900731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562573" y="2020861"/>
            <a:ext cx="39420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/>
              <a:t>Uit onderzoek blijkt: </a:t>
            </a:r>
            <a:r>
              <a:rPr lang="nl-NL" sz="3200" b="1" dirty="0" smtClean="0"/>
              <a:t>dialoog</a:t>
            </a:r>
            <a:r>
              <a:rPr lang="nl-NL" sz="3200" dirty="0" smtClean="0"/>
              <a:t> is het meest belangrijke begeleidings-onderdeel in het keuzeproces…</a:t>
            </a:r>
            <a:endParaRPr lang="nl-NL" sz="3200" dirty="0"/>
          </a:p>
        </p:txBody>
      </p:sp>
      <p:sp>
        <p:nvSpPr>
          <p:cNvPr id="3" name="Tekstvak 2"/>
          <p:cNvSpPr txBox="1"/>
          <p:nvPr/>
        </p:nvSpPr>
        <p:spPr>
          <a:xfrm>
            <a:off x="2331076" y="5447763"/>
            <a:ext cx="9066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Daarom ook steeds meer de nadruk op het voeren van loopbaangesprekken met leerlingen, ook tussen </a:t>
            </a:r>
            <a:r>
              <a:rPr lang="nl-NL" sz="2000" u="sng" dirty="0" smtClean="0"/>
              <a:t>mentor</a:t>
            </a:r>
            <a:r>
              <a:rPr lang="nl-NL" sz="2000" dirty="0" smtClean="0"/>
              <a:t> en leerling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50102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1832" y="618186"/>
            <a:ext cx="9521266" cy="1286814"/>
          </a:xfrm>
        </p:spPr>
        <p:txBody>
          <a:bodyPr/>
          <a:lstStyle/>
          <a:p>
            <a:r>
              <a:rPr lang="nl-NL" dirty="0" smtClean="0"/>
              <a:t>Gesprekken tussen mentor en leerlingen…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5817" y="1905000"/>
            <a:ext cx="6766560" cy="423944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800" dirty="0" smtClean="0"/>
              <a:t>Uit onderzoek blijkt:</a:t>
            </a:r>
            <a:br>
              <a:rPr lang="nl-NL" sz="2800" dirty="0" smtClean="0"/>
            </a:br>
            <a:endParaRPr lang="nl-NL" sz="2800" dirty="0" smtClean="0"/>
          </a:p>
          <a:p>
            <a:r>
              <a:rPr lang="nl-NL" sz="2800" dirty="0" smtClean="0"/>
              <a:t>Vooral gesprekken met leerlingen waar </a:t>
            </a:r>
            <a:r>
              <a:rPr lang="nl-NL" sz="2800" dirty="0"/>
              <a:t>het NIET goed mee </a:t>
            </a:r>
            <a:r>
              <a:rPr lang="nl-NL" sz="2800" dirty="0" smtClean="0"/>
              <a:t>gaat</a:t>
            </a:r>
          </a:p>
          <a:p>
            <a:endParaRPr lang="nl-NL" sz="800" dirty="0"/>
          </a:p>
          <a:p>
            <a:r>
              <a:rPr lang="nl-NL" sz="2800" dirty="0" smtClean="0"/>
              <a:t>Vooral gesprekken over studieresultaten</a:t>
            </a:r>
          </a:p>
          <a:p>
            <a:endParaRPr lang="nl-NL" sz="800" dirty="0" smtClean="0"/>
          </a:p>
          <a:p>
            <a:r>
              <a:rPr lang="nl-NL" sz="2800" dirty="0" smtClean="0"/>
              <a:t>“Er is te weinig tijd voor!”</a:t>
            </a:r>
          </a:p>
          <a:p>
            <a:endParaRPr lang="nl-NL" sz="1050" dirty="0" smtClean="0"/>
          </a:p>
          <a:p>
            <a:r>
              <a:rPr lang="nl-NL" sz="2800" dirty="0" smtClean="0"/>
              <a:t>“Ik wil wel maar ik weet niet hoe…”</a:t>
            </a:r>
            <a:endParaRPr lang="nl-NL" dirty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868" y="2669994"/>
            <a:ext cx="3612604" cy="270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220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4731" y="769979"/>
            <a:ext cx="8911687" cy="1280890"/>
          </a:xfrm>
        </p:spPr>
        <p:txBody>
          <a:bodyPr/>
          <a:lstStyle/>
          <a:p>
            <a:r>
              <a:rPr lang="nl-NL" dirty="0" smtClean="0"/>
              <a:t>Mentor en decaan in samenspel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1241" y="2050869"/>
            <a:ext cx="8915400" cy="4362994"/>
          </a:xfrm>
        </p:spPr>
        <p:txBody>
          <a:bodyPr>
            <a:normAutofit lnSpcReduction="10000"/>
          </a:bodyPr>
          <a:lstStyle/>
          <a:p>
            <a:r>
              <a:rPr lang="nl-NL" sz="2800" dirty="0" smtClean="0"/>
              <a:t>Mentor als spil in gesprekken met de leerling over zijn of haar ervaringen, talenten, toekomstambities en actiepunten</a:t>
            </a:r>
          </a:p>
          <a:p>
            <a:endParaRPr lang="nl-NL" sz="2800" dirty="0" smtClean="0"/>
          </a:p>
          <a:p>
            <a:r>
              <a:rPr lang="nl-NL" sz="2800" dirty="0"/>
              <a:t>Decaan als expert als het gaat om beroepskeuze thematiek</a:t>
            </a:r>
          </a:p>
          <a:p>
            <a:r>
              <a:rPr lang="nl-NL" sz="2800" dirty="0" smtClean="0"/>
              <a:t>Decaan als ‘coach’ van de mentor</a:t>
            </a:r>
          </a:p>
          <a:p>
            <a:r>
              <a:rPr lang="nl-NL" sz="2800" dirty="0" smtClean="0"/>
              <a:t>Decaan als facilitator bij het voeren van deze gesprekken binnen de school</a:t>
            </a:r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237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bepaalt de kwaliteit van </a:t>
            </a:r>
            <a:r>
              <a:rPr lang="nl-NL" b="1" dirty="0" smtClean="0"/>
              <a:t>loopbaangesprekken</a:t>
            </a:r>
            <a:r>
              <a:rPr lang="nl-NL" dirty="0" smtClean="0"/>
              <a:t> </a:t>
            </a:r>
            <a:r>
              <a:rPr lang="nl-NL" dirty="0"/>
              <a:t>met </a:t>
            </a:r>
            <a:r>
              <a:rPr lang="nl-NL" dirty="0" smtClean="0"/>
              <a:t>leerlingen?</a:t>
            </a:r>
            <a:endParaRPr lang="nl-NL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nl-NL" dirty="0" smtClean="0"/>
          </a:p>
          <a:p>
            <a:r>
              <a:rPr lang="nl-NL" sz="2600" dirty="0" smtClean="0"/>
              <a:t>Inhoudelijk: over </a:t>
            </a:r>
            <a:r>
              <a:rPr lang="nl-NL" sz="2600" b="1" dirty="0" smtClean="0"/>
              <a:t>welke onderwerpen </a:t>
            </a:r>
            <a:r>
              <a:rPr lang="nl-NL" sz="2600" dirty="0" smtClean="0"/>
              <a:t>stel je vragen</a:t>
            </a:r>
          </a:p>
          <a:p>
            <a:pPr lvl="1"/>
            <a:r>
              <a:rPr lang="nl-NL" sz="2200" dirty="0" smtClean="0"/>
              <a:t>Betekenisvolle ervaringen</a:t>
            </a:r>
          </a:p>
          <a:p>
            <a:pPr lvl="1"/>
            <a:r>
              <a:rPr lang="nl-NL" sz="2200" dirty="0" smtClean="0"/>
              <a:t>Talenten, kwaliteiten, interesses</a:t>
            </a:r>
          </a:p>
          <a:p>
            <a:pPr lvl="1"/>
            <a:r>
              <a:rPr lang="nl-NL" sz="2200" dirty="0" smtClean="0"/>
              <a:t>Exploratie, meer onderzoek, actiepunten</a:t>
            </a:r>
          </a:p>
          <a:p>
            <a:pPr lvl="1"/>
            <a:endParaRPr lang="nl-NL" sz="2200" dirty="0"/>
          </a:p>
          <a:p>
            <a:r>
              <a:rPr lang="nl-NL" sz="2600" dirty="0" smtClean="0"/>
              <a:t>Vorm: </a:t>
            </a:r>
            <a:r>
              <a:rPr lang="nl-NL" sz="2600" b="1" dirty="0" smtClean="0"/>
              <a:t>hoe</a:t>
            </a:r>
            <a:r>
              <a:rPr lang="nl-NL" sz="2600" dirty="0" smtClean="0"/>
              <a:t> praat je met een leerling</a:t>
            </a:r>
          </a:p>
          <a:p>
            <a:pPr lvl="1"/>
            <a:r>
              <a:rPr lang="nl-NL" sz="2200" dirty="0" smtClean="0"/>
              <a:t>Gesprekstechnieken</a:t>
            </a:r>
          </a:p>
          <a:p>
            <a:pPr lvl="1"/>
            <a:r>
              <a:rPr lang="nl-NL" sz="2200" dirty="0" smtClean="0"/>
              <a:t>Gelijkwaardig gesprek </a:t>
            </a:r>
          </a:p>
          <a:p>
            <a:pPr lvl="1"/>
            <a:r>
              <a:rPr lang="nl-NL" sz="2200" dirty="0" smtClean="0"/>
              <a:t>Rol van coach i.p.v. docent</a:t>
            </a:r>
            <a:endParaRPr lang="nl-NL" sz="2200" dirty="0"/>
          </a:p>
        </p:txBody>
      </p:sp>
      <p:pic>
        <p:nvPicPr>
          <p:cNvPr id="4" name="Tijdelijke aanduiding voor inhoud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341" r="260"/>
          <a:stretch/>
        </p:blipFill>
        <p:spPr>
          <a:xfrm>
            <a:off x="8778241" y="3398157"/>
            <a:ext cx="3261949" cy="3297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29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247</TotalTime>
  <Words>362</Words>
  <Application>Microsoft Office PowerPoint</Application>
  <PresentationFormat>Breedbeeld</PresentationFormat>
  <Paragraphs>74</Paragraphs>
  <Slides>14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Sliert</vt:lpstr>
      <vt:lpstr>Talentgerichte en betekenisvolle gespreksvoering met leerlingen</vt:lpstr>
      <vt:lpstr>Motivatie als drijfveer…</vt:lpstr>
      <vt:lpstr>Hoe stimuleren we dat? </vt:lpstr>
      <vt:lpstr>Leren over motivatie…</vt:lpstr>
      <vt:lpstr>Reflectieproces</vt:lpstr>
      <vt:lpstr>Belang van een dialoog</vt:lpstr>
      <vt:lpstr>Gesprekken tussen mentor en leerlingen…</vt:lpstr>
      <vt:lpstr>Mentor en decaan in samenspel</vt:lpstr>
      <vt:lpstr>Wat bepaalt de kwaliteit van loopbaangesprekken met leerlingen?</vt:lpstr>
      <vt:lpstr>PowerPoint-presentatie</vt:lpstr>
      <vt:lpstr>PowerPoint-presentatie</vt:lpstr>
      <vt:lpstr>Uitdagingen voor mentoren</vt:lpstr>
      <vt:lpstr>Uitdagingen voor decanen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Talentgerichte en betekenisvolle gespreksvoering met leerlingen</dc:title>
  <dc:creator>Kariene</dc:creator>
  <cp:lastModifiedBy>M.H. de Kuijer</cp:lastModifiedBy>
  <cp:revision>55</cp:revision>
  <dcterms:created xsi:type="dcterms:W3CDTF">2015-09-08T06:27:11Z</dcterms:created>
  <dcterms:modified xsi:type="dcterms:W3CDTF">2015-09-25T11:15:36Z</dcterms:modified>
</cp:coreProperties>
</file>