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75" r:id="rId4"/>
    <p:sldId id="260" r:id="rId5"/>
    <p:sldId id="276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1" r:id="rId16"/>
    <p:sldId id="270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en-US"/>
    </a:defPPr>
    <a:lvl1pPr marL="0" algn="l" defTabSz="57396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286984" algn="l" defTabSz="57396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573969" algn="l" defTabSz="57396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860953" algn="l" defTabSz="57396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1147938" algn="l" defTabSz="57396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1434922" algn="l" defTabSz="57396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1721907" algn="l" defTabSz="57396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008891" algn="l" defTabSz="57396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2295876" algn="l" defTabSz="573969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clrMru>
    <a:srgbClr val="0C7DB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22" autoAdjust="0"/>
  </p:normalViewPr>
  <p:slideViewPr>
    <p:cSldViewPr>
      <p:cViewPr varScale="1">
        <p:scale>
          <a:sx n="167" d="100"/>
          <a:sy n="167" d="100"/>
        </p:scale>
        <p:origin x="-744" y="-112"/>
      </p:cViewPr>
      <p:guideLst>
        <p:guide orient="horz" pos="1519"/>
        <p:guide pos="38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slide" Target="slides/slide19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2204" y="1497956"/>
            <a:ext cx="5464969" cy="103361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64407" y="2732485"/>
            <a:ext cx="4500563" cy="123229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2869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57396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86095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1479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43492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172190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00889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29587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661298" y="193106"/>
            <a:ext cx="1446609" cy="411435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21469" y="193106"/>
            <a:ext cx="4232672" cy="411435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7877" y="3098602"/>
            <a:ext cx="5464969" cy="957709"/>
          </a:xfrm>
        </p:spPr>
        <p:txBody>
          <a:bodyPr anchor="t"/>
          <a:lstStyle>
            <a:lvl1pPr algn="l">
              <a:defRPr sz="25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07877" y="2043783"/>
            <a:ext cx="5464969" cy="1054819"/>
          </a:xfrm>
        </p:spPr>
        <p:txBody>
          <a:bodyPr anchor="b"/>
          <a:lstStyle>
            <a:lvl1pPr marL="0" indent="0">
              <a:buNone/>
              <a:defRPr sz="1300">
                <a:solidFill>
                  <a:schemeClr val="tx1">
                    <a:tint val="75000"/>
                  </a:schemeClr>
                </a:solidFill>
              </a:defRPr>
            </a:lvl1pPr>
            <a:lvl2pPr marL="286984" indent="0">
              <a:buNone/>
              <a:defRPr sz="1100">
                <a:solidFill>
                  <a:schemeClr val="tx1">
                    <a:tint val="75000"/>
                  </a:schemeClr>
                </a:solidFill>
              </a:defRPr>
            </a:lvl2pPr>
            <a:lvl3pPr marL="573969" indent="0">
              <a:buNone/>
              <a:defRPr sz="1000">
                <a:solidFill>
                  <a:schemeClr val="tx1">
                    <a:tint val="75000"/>
                  </a:schemeClr>
                </a:solidFill>
              </a:defRPr>
            </a:lvl3pPr>
            <a:lvl4pPr marL="860953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4pPr>
            <a:lvl5pPr marL="1147938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5pPr>
            <a:lvl6pPr marL="1434922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6pPr>
            <a:lvl7pPr marL="1721907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7pPr>
            <a:lvl8pPr marL="2008891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8pPr>
            <a:lvl9pPr marL="2295876" indent="0">
              <a:buNone/>
              <a:defRPr sz="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1470" y="1125142"/>
            <a:ext cx="2839641" cy="318231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68266" y="1125142"/>
            <a:ext cx="2839641" cy="3182317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00"/>
            </a:lvl3pPr>
            <a:lvl4pPr>
              <a:defRPr sz="1100"/>
            </a:lvl4pPr>
            <a:lvl5pPr>
              <a:defRPr sz="1100"/>
            </a:lvl5pPr>
            <a:lvl6pPr>
              <a:defRPr sz="1100"/>
            </a:lvl6pPr>
            <a:lvl7pPr>
              <a:defRPr sz="1100"/>
            </a:lvl7pPr>
            <a:lvl8pPr>
              <a:defRPr sz="1100"/>
            </a:lvl8pPr>
            <a:lvl9pPr>
              <a:defRPr sz="11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470" y="1079376"/>
            <a:ext cx="2840757" cy="449832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6984" indent="0">
              <a:buNone/>
              <a:defRPr sz="1300" b="1"/>
            </a:lvl2pPr>
            <a:lvl3pPr marL="573969" indent="0">
              <a:buNone/>
              <a:defRPr sz="1100" b="1"/>
            </a:lvl3pPr>
            <a:lvl4pPr marL="860953" indent="0">
              <a:buNone/>
              <a:defRPr sz="1000" b="1"/>
            </a:lvl4pPr>
            <a:lvl5pPr marL="1147938" indent="0">
              <a:buNone/>
              <a:defRPr sz="1000" b="1"/>
            </a:lvl5pPr>
            <a:lvl6pPr marL="1434922" indent="0">
              <a:buNone/>
              <a:defRPr sz="1000" b="1"/>
            </a:lvl6pPr>
            <a:lvl7pPr marL="1721907" indent="0">
              <a:buNone/>
              <a:defRPr sz="1000" b="1"/>
            </a:lvl7pPr>
            <a:lvl8pPr marL="2008891" indent="0">
              <a:buNone/>
              <a:defRPr sz="1000" b="1"/>
            </a:lvl8pPr>
            <a:lvl9pPr marL="2295876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1470" y="1529210"/>
            <a:ext cx="2840757" cy="2778249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66035" y="1079376"/>
            <a:ext cx="2841873" cy="449832"/>
          </a:xfrm>
        </p:spPr>
        <p:txBody>
          <a:bodyPr anchor="b"/>
          <a:lstStyle>
            <a:lvl1pPr marL="0" indent="0">
              <a:buNone/>
              <a:defRPr sz="1500" b="1"/>
            </a:lvl1pPr>
            <a:lvl2pPr marL="286984" indent="0">
              <a:buNone/>
              <a:defRPr sz="1300" b="1"/>
            </a:lvl2pPr>
            <a:lvl3pPr marL="573969" indent="0">
              <a:buNone/>
              <a:defRPr sz="1100" b="1"/>
            </a:lvl3pPr>
            <a:lvl4pPr marL="860953" indent="0">
              <a:buNone/>
              <a:defRPr sz="1000" b="1"/>
            </a:lvl4pPr>
            <a:lvl5pPr marL="1147938" indent="0">
              <a:buNone/>
              <a:defRPr sz="1000" b="1"/>
            </a:lvl5pPr>
            <a:lvl6pPr marL="1434922" indent="0">
              <a:buNone/>
              <a:defRPr sz="1000" b="1"/>
            </a:lvl6pPr>
            <a:lvl7pPr marL="1721907" indent="0">
              <a:buNone/>
              <a:defRPr sz="1000" b="1"/>
            </a:lvl7pPr>
            <a:lvl8pPr marL="2008891" indent="0">
              <a:buNone/>
              <a:defRPr sz="1000" b="1"/>
            </a:lvl8pPr>
            <a:lvl9pPr marL="2295876" indent="0">
              <a:buNone/>
              <a:defRPr sz="10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66035" y="1529210"/>
            <a:ext cx="2841873" cy="2778249"/>
          </a:xfrm>
        </p:spPr>
        <p:txBody>
          <a:bodyPr/>
          <a:lstStyle>
            <a:lvl1pPr>
              <a:defRPr sz="1500"/>
            </a:lvl1pPr>
            <a:lvl2pPr>
              <a:defRPr sz="1300"/>
            </a:lvl2pPr>
            <a:lvl3pPr>
              <a:defRPr sz="1100"/>
            </a:lvl3pPr>
            <a:lvl4pPr>
              <a:defRPr sz="1000"/>
            </a:lvl4pPr>
            <a:lvl5pPr>
              <a:defRPr sz="1000"/>
            </a:lvl5pPr>
            <a:lvl6pPr>
              <a:defRPr sz="1000"/>
            </a:lvl6pPr>
            <a:lvl7pPr>
              <a:defRPr sz="1000"/>
            </a:lvl7pPr>
            <a:lvl8pPr>
              <a:defRPr sz="1000"/>
            </a:lvl8pPr>
            <a:lvl9pPr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1469" y="191988"/>
            <a:ext cx="2115220" cy="817067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3708" y="191989"/>
            <a:ext cx="3594199" cy="4115471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500"/>
            </a:lvl3pPr>
            <a:lvl4pPr>
              <a:defRPr sz="1300"/>
            </a:lvl4pPr>
            <a:lvl5pPr>
              <a:defRPr sz="1300"/>
            </a:lvl5pPr>
            <a:lvl6pPr>
              <a:defRPr sz="1300"/>
            </a:lvl6pPr>
            <a:lvl7pPr>
              <a:defRPr sz="1300"/>
            </a:lvl7pPr>
            <a:lvl8pPr>
              <a:defRPr sz="1300"/>
            </a:lvl8pPr>
            <a:lvl9pPr>
              <a:defRPr sz="13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1469" y="1009055"/>
            <a:ext cx="2115220" cy="3298404"/>
          </a:xfrm>
        </p:spPr>
        <p:txBody>
          <a:bodyPr/>
          <a:lstStyle>
            <a:lvl1pPr marL="0" indent="0">
              <a:buNone/>
              <a:defRPr sz="900"/>
            </a:lvl1pPr>
            <a:lvl2pPr marL="286984" indent="0">
              <a:buNone/>
              <a:defRPr sz="800"/>
            </a:lvl2pPr>
            <a:lvl3pPr marL="573969" indent="0">
              <a:buNone/>
              <a:defRPr sz="600"/>
            </a:lvl3pPr>
            <a:lvl4pPr marL="860953" indent="0">
              <a:buNone/>
              <a:defRPr sz="600"/>
            </a:lvl4pPr>
            <a:lvl5pPr marL="1147938" indent="0">
              <a:buNone/>
              <a:defRPr sz="600"/>
            </a:lvl5pPr>
            <a:lvl6pPr marL="1434922" indent="0">
              <a:buNone/>
              <a:defRPr sz="600"/>
            </a:lvl6pPr>
            <a:lvl7pPr marL="1721907" indent="0">
              <a:buNone/>
              <a:defRPr sz="600"/>
            </a:lvl7pPr>
            <a:lvl8pPr marL="2008891" indent="0">
              <a:buNone/>
              <a:defRPr sz="600"/>
            </a:lvl8pPr>
            <a:lvl9pPr marL="229587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60204" y="3375421"/>
            <a:ext cx="3857625" cy="398488"/>
          </a:xfrm>
        </p:spPr>
        <p:txBody>
          <a:bodyPr anchor="b"/>
          <a:lstStyle>
            <a:lvl1pPr algn="l">
              <a:defRPr sz="13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60204" y="430857"/>
            <a:ext cx="3857625" cy="2893219"/>
          </a:xfrm>
        </p:spPr>
        <p:txBody>
          <a:bodyPr/>
          <a:lstStyle>
            <a:lvl1pPr marL="0" indent="0">
              <a:buNone/>
              <a:defRPr sz="2000"/>
            </a:lvl1pPr>
            <a:lvl2pPr marL="286984" indent="0">
              <a:buNone/>
              <a:defRPr sz="1800"/>
            </a:lvl2pPr>
            <a:lvl3pPr marL="573969" indent="0">
              <a:buNone/>
              <a:defRPr sz="1500"/>
            </a:lvl3pPr>
            <a:lvl4pPr marL="860953" indent="0">
              <a:buNone/>
              <a:defRPr sz="1300"/>
            </a:lvl4pPr>
            <a:lvl5pPr marL="1147938" indent="0">
              <a:buNone/>
              <a:defRPr sz="1300"/>
            </a:lvl5pPr>
            <a:lvl6pPr marL="1434922" indent="0">
              <a:buNone/>
              <a:defRPr sz="1300"/>
            </a:lvl6pPr>
            <a:lvl7pPr marL="1721907" indent="0">
              <a:buNone/>
              <a:defRPr sz="1300"/>
            </a:lvl7pPr>
            <a:lvl8pPr marL="2008891" indent="0">
              <a:buNone/>
              <a:defRPr sz="1300"/>
            </a:lvl8pPr>
            <a:lvl9pPr marL="2295876" indent="0">
              <a:buNone/>
              <a:defRPr sz="13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60204" y="3773910"/>
            <a:ext cx="3857625" cy="565919"/>
          </a:xfrm>
        </p:spPr>
        <p:txBody>
          <a:bodyPr/>
          <a:lstStyle>
            <a:lvl1pPr marL="0" indent="0">
              <a:buNone/>
              <a:defRPr sz="900"/>
            </a:lvl1pPr>
            <a:lvl2pPr marL="286984" indent="0">
              <a:buNone/>
              <a:defRPr sz="800"/>
            </a:lvl2pPr>
            <a:lvl3pPr marL="573969" indent="0">
              <a:buNone/>
              <a:defRPr sz="600"/>
            </a:lvl3pPr>
            <a:lvl4pPr marL="860953" indent="0">
              <a:buNone/>
              <a:defRPr sz="600"/>
            </a:lvl4pPr>
            <a:lvl5pPr marL="1147938" indent="0">
              <a:buNone/>
              <a:defRPr sz="600"/>
            </a:lvl5pPr>
            <a:lvl6pPr marL="1434922" indent="0">
              <a:buNone/>
              <a:defRPr sz="600"/>
            </a:lvl6pPr>
            <a:lvl7pPr marL="1721907" indent="0">
              <a:buNone/>
              <a:defRPr sz="600"/>
            </a:lvl7pPr>
            <a:lvl8pPr marL="2008891" indent="0">
              <a:buNone/>
              <a:defRPr sz="600"/>
            </a:lvl8pPr>
            <a:lvl9pPr marL="2295876" indent="0">
              <a:buNone/>
              <a:defRPr sz="6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1469" y="193105"/>
            <a:ext cx="5786438" cy="803672"/>
          </a:xfrm>
          <a:prstGeom prst="rect">
            <a:avLst/>
          </a:prstGeom>
        </p:spPr>
        <p:txBody>
          <a:bodyPr vert="horz" lIns="57397" tIns="28698" rIns="57397" bIns="28698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1469" y="1125142"/>
            <a:ext cx="5786438" cy="3182317"/>
          </a:xfrm>
          <a:prstGeom prst="rect">
            <a:avLst/>
          </a:prstGeom>
        </p:spPr>
        <p:txBody>
          <a:bodyPr vert="horz" lIns="57397" tIns="28698" rIns="57397" bIns="28698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1469" y="4469309"/>
            <a:ext cx="1500188" cy="256728"/>
          </a:xfrm>
          <a:prstGeom prst="rect">
            <a:avLst/>
          </a:prstGeom>
        </p:spPr>
        <p:txBody>
          <a:bodyPr vert="horz" lIns="57397" tIns="28698" rIns="57397" bIns="28698" rtlCol="0" anchor="ctr"/>
          <a:lstStyle>
            <a:lvl1pPr algn="l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05/04/16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196704" y="4469309"/>
            <a:ext cx="2035969" cy="256728"/>
          </a:xfrm>
          <a:prstGeom prst="rect">
            <a:avLst/>
          </a:prstGeom>
        </p:spPr>
        <p:txBody>
          <a:bodyPr vert="horz" lIns="57397" tIns="28698" rIns="57397" bIns="28698" rtlCol="0" anchor="ctr"/>
          <a:lstStyle>
            <a:lvl1pPr algn="ct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07719" y="4469309"/>
            <a:ext cx="1500188" cy="256728"/>
          </a:xfrm>
          <a:prstGeom prst="rect">
            <a:avLst/>
          </a:prstGeom>
        </p:spPr>
        <p:txBody>
          <a:bodyPr vert="horz" lIns="57397" tIns="28698" rIns="57397" bIns="28698" rtlCol="0" anchor="ctr"/>
          <a:lstStyle>
            <a:lvl1pPr algn="r">
              <a:defRPr sz="8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573969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15238" indent="-215238" algn="l" defTabSz="573969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466350" indent="-179365" algn="l" defTabSz="573969" rtl="0" eaLnBrk="1" latinLnBrk="0" hangingPunct="1">
        <a:spcBef>
          <a:spcPct val="20000"/>
        </a:spcBef>
        <a:buFont typeface="Arial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717461" indent="-143492" algn="l" defTabSz="573969" rtl="0" eaLnBrk="1" latinLnBrk="0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004446" indent="-143492" algn="l" defTabSz="573969" rtl="0" eaLnBrk="1" latinLnBrk="0" hangingPunct="1">
        <a:spcBef>
          <a:spcPct val="20000"/>
        </a:spcBef>
        <a:buFont typeface="Arial" pitchFamily="34" charset="0"/>
        <a:buChar char="–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291430" indent="-143492" algn="l" defTabSz="573969" rtl="0" eaLnBrk="1" latinLnBrk="0" hangingPunct="1">
        <a:spcBef>
          <a:spcPct val="20000"/>
        </a:spcBef>
        <a:buFont typeface="Arial" pitchFamily="34" charset="0"/>
        <a:buChar char="»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578414" indent="-143492" algn="l" defTabSz="573969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865399" indent="-143492" algn="l" defTabSz="573969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2152383" indent="-143492" algn="l" defTabSz="573969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2439368" indent="-143492" algn="l" defTabSz="573969" rtl="0" eaLnBrk="1" latinLnBrk="0" hangingPunct="1">
        <a:spcBef>
          <a:spcPct val="20000"/>
        </a:spcBef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73969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1pPr>
      <a:lvl2pPr marL="286984" algn="l" defTabSz="573969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2pPr>
      <a:lvl3pPr marL="573969" algn="l" defTabSz="573969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3pPr>
      <a:lvl4pPr marL="860953" algn="l" defTabSz="573969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4pPr>
      <a:lvl5pPr marL="1147938" algn="l" defTabSz="573969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5pPr>
      <a:lvl6pPr marL="1434922" algn="l" defTabSz="573969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6pPr>
      <a:lvl7pPr marL="1721907" algn="l" defTabSz="573969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7pPr>
      <a:lvl8pPr marL="2008891" algn="l" defTabSz="573969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8pPr>
      <a:lvl9pPr marL="2295876" algn="l" defTabSz="573969" rtl="0" eaLnBrk="1" latinLnBrk="0" hangingPunct="1">
        <a:defRPr sz="1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.jpeg"/><Relationship Id="rId3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0.jpeg"/><Relationship Id="rId3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1.jpeg"/><Relationship Id="rId3" Type="http://schemas.openxmlformats.org/officeDocument/2006/relationships/image" Target="../media/image2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jpeg"/><Relationship Id="rId3" Type="http://schemas.openxmlformats.org/officeDocument/2006/relationships/image" Target="../media/image2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3.jpeg"/><Relationship Id="rId3" Type="http://schemas.openxmlformats.org/officeDocument/2006/relationships/image" Target="../media/image2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4.jpeg"/><Relationship Id="rId3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5.jpeg"/><Relationship Id="rId3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6.jpeg"/><Relationship Id="rId3" Type="http://schemas.openxmlformats.org/officeDocument/2006/relationships/image" Target="../media/image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7.jpeg"/><Relationship Id="rId3" Type="http://schemas.openxmlformats.org/officeDocument/2006/relationships/image" Target="../media/image2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jpeg"/><Relationship Id="rId3" Type="http://schemas.openxmlformats.org/officeDocument/2006/relationships/image" Target="../media/image2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9.jpeg"/><Relationship Id="rId3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3.jpeg"/><Relationship Id="rId3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5.jpg"/><Relationship Id="rId3" Type="http://schemas.openxmlformats.org/officeDocument/2006/relationships/image" Target="../media/image2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6.jpeg"/><Relationship Id="rId3" Type="http://schemas.openxmlformats.org/officeDocument/2006/relationships/image" Target="../media/image2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7.jpeg"/><Relationship Id="rId3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8.jpeg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9.jpeg"/><Relationship Id="rId3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55701"/>
            <a:ext cx="9144000" cy="20431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848571"/>
            <a:ext cx="9144000" cy="1393031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82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HFAS|RX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330899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22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6 APRIL 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7189"/>
            <a:ext cx="9144000" cy="942975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55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MODULE 3: INTEGRATION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5" y="1657350"/>
            <a:ext cx="8786813" cy="2323505"/>
          </a:xfrm>
          <a:prstGeom prst="rect">
            <a:avLst/>
          </a:prstGeom>
        </p:spPr>
        <p:txBody>
          <a:bodyPr wrap="square" lIns="57397" tIns="28698" rIns="57397" bIns="28698">
            <a:normAutofit lnSpcReduction="10000"/>
          </a:bodyPr>
          <a:lstStyle/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Whole task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LOFT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Recurrent level</a:t>
            </a: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5517832"/>
            <a:ext cx="9144000" cy="134016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5491402"/>
            <a:ext cx="9144000" cy="1393031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r"/>
            <a:r>
              <a:rPr lang="en-US" sz="82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WHAT ELSE?</a:t>
            </a: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55701"/>
            <a:ext cx="9144000" cy="20431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848571"/>
            <a:ext cx="9144000" cy="1393031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82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DIGITALISERING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330899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22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IN DE COCKPIT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7188"/>
            <a:ext cx="9144000" cy="1253728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73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APPS &amp; MEER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5" y="1968103"/>
            <a:ext cx="8786813" cy="3866555"/>
          </a:xfrm>
          <a:prstGeom prst="rect">
            <a:avLst/>
          </a:prstGeom>
        </p:spPr>
        <p:txBody>
          <a:bodyPr wrap="square" lIns="57397" tIns="28698" rIns="57397" bIns="28698">
            <a:normAutofit lnSpcReduction="10000"/>
          </a:bodyPr>
          <a:lstStyle/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Operatie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Training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Interactie met bedrijf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Interactie met klant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Social media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-228600" y="0"/>
            <a:ext cx="9601200" cy="7848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855714"/>
            <a:ext cx="9144000" cy="180736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937867"/>
            <a:ext cx="9144000" cy="1178719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5400" b="1" dirty="0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VIRTUAL AIRCRAFT VISIT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205883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22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B787 CABIN CREW TRAINING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18145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1"/>
            <a:ext cx="9144000" cy="1350169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79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SERIOUS GAMING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1439466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22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SAMENWERKING MET ANNIEK CORPORAAL &amp; T-XCHANGE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0972800" cy="82296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198132"/>
            <a:ext cx="9144000" cy="1430179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263140"/>
            <a:ext cx="9144000" cy="835819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l"/>
            <a:r>
              <a:rPr lang="en-US" sz="4400" b="1" dirty="0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THE SWEET SPOT OF CONFLICT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3188257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l"/>
            <a:r>
              <a:rPr lang="en-US" sz="22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PROMOTIE EVA VAN DER FLUIT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59330"/>
            <a:ext cx="9144000" cy="7986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12644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"/>
            <a:ext cx="9144000" cy="1264444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r"/>
            <a:r>
              <a:rPr lang="en-US" sz="6000" b="1" dirty="0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STARTLE &amp; SURPRISE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71142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r"/>
            <a:r>
              <a:rPr lang="en-US" sz="22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SAMENWERKING MET NLR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7188"/>
            <a:ext cx="9144000" cy="1253728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73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NEXT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5" y="1968104"/>
            <a:ext cx="8786813" cy="2323505"/>
          </a:xfrm>
          <a:prstGeom prst="rect">
            <a:avLst/>
          </a:prstGeom>
        </p:spPr>
        <p:txBody>
          <a:bodyPr wrap="square" lIns="57397" tIns="28698" rIns="57397" bIns="28698">
            <a:normAutofit lnSpcReduction="10000"/>
          </a:bodyPr>
          <a:lstStyle/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Virtual fire fighting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Microsoft Hololens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ATQP big data analyse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7188"/>
            <a:ext cx="9144000" cy="1253728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73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WENSENLIJST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5" y="1968103"/>
            <a:ext cx="8786813" cy="4329469"/>
          </a:xfrm>
          <a:prstGeom prst="rect">
            <a:avLst/>
          </a:prstGeom>
        </p:spPr>
        <p:txBody>
          <a:bodyPr wrap="square" lIns="57397" tIns="28698" rIns="57397" bIns="28698">
            <a:normAutofit lnSpcReduction="10000"/>
          </a:bodyPr>
          <a:lstStyle/>
          <a:p>
            <a:pPr marL="478307" indent="-478307">
              <a:lnSpc>
                <a:spcPct val="112000"/>
              </a:lnSpc>
              <a:buFont typeface="CooperHewitt-Medium"/>
              <a:buChar char="•"/>
            </a:pPr>
            <a:r>
              <a:rPr lang="en-US" sz="4400" dirty="0" err="1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Nog</a:t>
            </a:r>
            <a:r>
              <a:rPr lang="en-US" sz="44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 </a:t>
            </a:r>
            <a:r>
              <a:rPr lang="en-US" sz="4400" dirty="0" err="1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meer</a:t>
            </a:r>
            <a:r>
              <a:rPr lang="en-US" sz="44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 serious gaming</a:t>
            </a:r>
          </a:p>
          <a:p>
            <a:pPr marL="478307" indent="-478307">
              <a:lnSpc>
                <a:spcPct val="112000"/>
              </a:lnSpc>
              <a:buFont typeface="CooperHewitt-Medium"/>
              <a:buChar char="•"/>
            </a:pPr>
            <a:r>
              <a:rPr lang="en-US" sz="4400" dirty="0" err="1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Virtualisatie</a:t>
            </a:r>
            <a:r>
              <a:rPr lang="en-US" sz="44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 Equipment</a:t>
            </a:r>
            <a:endParaRPr lang="en-US" sz="4400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CooperHewitt-Medium"/>
            </a:endParaRPr>
          </a:p>
          <a:p>
            <a:pPr marL="478307" indent="-478307">
              <a:lnSpc>
                <a:spcPct val="112000"/>
              </a:lnSpc>
              <a:buFont typeface="CooperHewitt-Medium"/>
              <a:buChar char="•"/>
            </a:pPr>
            <a:r>
              <a:rPr lang="en-US" sz="44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Resilience </a:t>
            </a:r>
            <a:r>
              <a:rPr lang="en-US" sz="44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training</a:t>
            </a:r>
          </a:p>
          <a:p>
            <a:pPr marL="478307" indent="-478307">
              <a:lnSpc>
                <a:spcPct val="112000"/>
              </a:lnSpc>
              <a:buFont typeface="CooperHewitt-Medium"/>
              <a:buChar char="•"/>
            </a:pPr>
            <a:r>
              <a:rPr lang="en-US" sz="4400" dirty="0" err="1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Gewenst</a:t>
            </a:r>
            <a:r>
              <a:rPr lang="en-US" sz="44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 </a:t>
            </a:r>
            <a:r>
              <a:rPr lang="en-US" sz="4400" dirty="0" err="1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gedrag</a:t>
            </a:r>
            <a:r>
              <a:rPr lang="en-US" sz="44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 </a:t>
            </a:r>
            <a:r>
              <a:rPr lang="en-US" sz="4400" dirty="0" err="1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naar</a:t>
            </a:r>
            <a:r>
              <a:rPr lang="en-US" sz="44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 training</a:t>
            </a:r>
          </a:p>
          <a:p>
            <a:pPr marL="478307" indent="-478307">
              <a:lnSpc>
                <a:spcPct val="112000"/>
              </a:lnSpc>
              <a:buFont typeface="CooperHewitt-Medium"/>
              <a:buChar char="•"/>
            </a:pPr>
            <a:r>
              <a:rPr lang="en-US" sz="44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Pro </a:t>
            </a:r>
            <a:r>
              <a:rPr lang="en-US" sz="4400" dirty="0" err="1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actieve</a:t>
            </a:r>
            <a:r>
              <a:rPr lang="en-US" sz="44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 </a:t>
            </a:r>
            <a:r>
              <a:rPr lang="en-US" sz="4400" dirty="0" err="1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vluchtuitvoering</a:t>
            </a:r>
            <a:endParaRPr lang="en-US" sz="4400" dirty="0" smtClean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CooperHewitt-Medium"/>
            </a:endParaRPr>
          </a:p>
          <a:p>
            <a:pPr marL="478307" indent="-478307">
              <a:lnSpc>
                <a:spcPct val="112000"/>
              </a:lnSpc>
              <a:buFont typeface="CooperHewitt-Medium"/>
              <a:buChar char="•"/>
            </a:pPr>
            <a:r>
              <a:rPr lang="en-US" sz="44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Decision support</a:t>
            </a:r>
            <a:endParaRPr lang="en-US" sz="4400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CooperHewitt-Medium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2755701"/>
            <a:ext cx="9144000" cy="204311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2848571"/>
            <a:ext cx="9144000" cy="1393031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82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SHAPE 2.0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0" y="4330899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22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VLIEGER 2020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768703"/>
            <a:ext cx="9144000" cy="85725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l"/>
            <a:r>
              <a:rPr lang="en-US" sz="500" b="1">
                <a:solidFill>
                  <a:srgbClr val="FFFFFF"/>
                </a:solidFill>
                <a:latin typeface="Calibri"/>
              </a:rPr>
              <a:t>cc: premasagar - https://www.flickr.com/photos/54304913@N00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Business-Process-Management.jpg"/>
          <p:cNvPicPr>
            <a:picLocks noChangeAspect="1"/>
          </p:cNvPicPr>
          <p:nvPr/>
        </p:nvPicPr>
        <p:blipFill>
          <a:blip r:embed="rId2">
            <a:alphaModFix amt="2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4335"/>
            <a:ext cx="9144000" cy="646366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932368" y="2598568"/>
            <a:ext cx="1113406" cy="58477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b="1" dirty="0" err="1" smtClean="0"/>
              <a:t>Observatie</a:t>
            </a:r>
            <a:r>
              <a:rPr lang="en-US" sz="1600" b="1" dirty="0" smtClean="0"/>
              <a:t> </a:t>
            </a:r>
          </a:p>
          <a:p>
            <a:pPr algn="ctr"/>
            <a:r>
              <a:rPr lang="en-US" sz="1600" b="1" dirty="0" err="1" smtClean="0"/>
              <a:t>Gedrag</a:t>
            </a:r>
            <a:endParaRPr lang="en-US" sz="1600" b="1" dirty="0"/>
          </a:p>
        </p:txBody>
      </p:sp>
      <p:sp>
        <p:nvSpPr>
          <p:cNvPr id="5" name="TextBox 4"/>
          <p:cNvSpPr txBox="1"/>
          <p:nvPr/>
        </p:nvSpPr>
        <p:spPr>
          <a:xfrm>
            <a:off x="3684541" y="3123169"/>
            <a:ext cx="1807022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Instructor</a:t>
            </a:r>
          </a:p>
          <a:p>
            <a:pPr algn="ctr"/>
            <a:r>
              <a:rPr lang="en-US" sz="1600" b="1" dirty="0" smtClean="0"/>
              <a:t>Determined</a:t>
            </a:r>
          </a:p>
          <a:p>
            <a:pPr algn="ctr"/>
            <a:r>
              <a:rPr lang="en-US" sz="1600" b="1" dirty="0" smtClean="0"/>
              <a:t>Components</a:t>
            </a:r>
            <a:endParaRPr lang="en-US" sz="16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3684541" y="1975120"/>
            <a:ext cx="1807022" cy="584776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Predetermined</a:t>
            </a:r>
          </a:p>
          <a:p>
            <a:pPr algn="ctr"/>
            <a:r>
              <a:rPr lang="en-US" sz="1600" b="1" dirty="0" smtClean="0"/>
              <a:t>Components</a:t>
            </a:r>
            <a:endParaRPr lang="en-US" sz="1600" b="1" dirty="0"/>
          </a:p>
        </p:txBody>
      </p:sp>
      <p:grpSp>
        <p:nvGrpSpPr>
          <p:cNvPr id="11" name="Group 10"/>
          <p:cNvGrpSpPr/>
          <p:nvPr/>
        </p:nvGrpSpPr>
        <p:grpSpPr>
          <a:xfrm>
            <a:off x="6334690" y="1481153"/>
            <a:ext cx="1807022" cy="3082056"/>
            <a:chOff x="5865605" y="2511163"/>
            <a:chExt cx="1807022" cy="3082056"/>
          </a:xfrm>
        </p:grpSpPr>
        <p:sp>
          <p:nvSpPr>
            <p:cNvPr id="7" name="TextBox 6"/>
            <p:cNvSpPr txBox="1"/>
            <p:nvPr/>
          </p:nvSpPr>
          <p:spPr>
            <a:xfrm>
              <a:off x="5865605" y="3333331"/>
              <a:ext cx="1807022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Core Competency</a:t>
              </a:r>
              <a:endParaRPr lang="en-US" sz="1600" b="1" dirty="0"/>
            </a:p>
          </p:txBody>
        </p:sp>
        <p:sp>
          <p:nvSpPr>
            <p:cNvPr id="8" name="TextBox 7"/>
            <p:cNvSpPr txBox="1"/>
            <p:nvPr/>
          </p:nvSpPr>
          <p:spPr>
            <a:xfrm>
              <a:off x="5865605" y="2511163"/>
              <a:ext cx="1807022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Task</a:t>
              </a:r>
              <a:endParaRPr lang="en-US" sz="1600" b="1" dirty="0"/>
            </a:p>
          </p:txBody>
        </p:sp>
        <p:sp>
          <p:nvSpPr>
            <p:cNvPr id="9" name="TextBox 8"/>
            <p:cNvSpPr txBox="1"/>
            <p:nvPr/>
          </p:nvSpPr>
          <p:spPr>
            <a:xfrm>
              <a:off x="5865605" y="4432498"/>
              <a:ext cx="1807022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Barrier</a:t>
              </a:r>
              <a:endParaRPr lang="en-US" sz="1600" b="1" dirty="0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5865605" y="5254665"/>
              <a:ext cx="1807022" cy="338554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US" sz="1600" b="1" dirty="0" smtClean="0"/>
                <a:t>Other</a:t>
              </a:r>
              <a:endParaRPr lang="en-US" sz="1600" b="1" dirty="0"/>
            </a:p>
          </p:txBody>
        </p:sp>
      </p:grpSp>
      <p:cxnSp>
        <p:nvCxnSpPr>
          <p:cNvPr id="13" name="Straight Arrow Connector 12"/>
          <p:cNvCxnSpPr>
            <a:stCxn id="4" idx="3"/>
            <a:endCxn id="6" idx="1"/>
          </p:cNvCxnSpPr>
          <p:nvPr/>
        </p:nvCxnSpPr>
        <p:spPr>
          <a:xfrm flipV="1">
            <a:off x="3045774" y="2267508"/>
            <a:ext cx="638767" cy="62344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>
            <a:stCxn id="4" idx="3"/>
          </p:cNvCxnSpPr>
          <p:nvPr/>
        </p:nvCxnSpPr>
        <p:spPr>
          <a:xfrm>
            <a:off x="3045774" y="2890956"/>
            <a:ext cx="654233" cy="7927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>
            <a:stCxn id="6" idx="3"/>
            <a:endCxn id="8" idx="1"/>
          </p:cNvCxnSpPr>
          <p:nvPr/>
        </p:nvCxnSpPr>
        <p:spPr>
          <a:xfrm flipV="1">
            <a:off x="5491563" y="1650430"/>
            <a:ext cx="843127" cy="6170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6" idx="3"/>
            <a:endCxn id="7" idx="1"/>
          </p:cNvCxnSpPr>
          <p:nvPr/>
        </p:nvCxnSpPr>
        <p:spPr>
          <a:xfrm>
            <a:off x="5491563" y="2267508"/>
            <a:ext cx="843127" cy="20509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>
            <a:stCxn id="6" idx="3"/>
            <a:endCxn id="9" idx="1"/>
          </p:cNvCxnSpPr>
          <p:nvPr/>
        </p:nvCxnSpPr>
        <p:spPr>
          <a:xfrm>
            <a:off x="5491563" y="2267508"/>
            <a:ext cx="843127" cy="130425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>
            <a:stCxn id="6" idx="3"/>
            <a:endCxn id="10" idx="1"/>
          </p:cNvCxnSpPr>
          <p:nvPr/>
        </p:nvCxnSpPr>
        <p:spPr>
          <a:xfrm>
            <a:off x="5491563" y="2267508"/>
            <a:ext cx="843127" cy="212642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5" idx="3"/>
            <a:endCxn id="8" idx="1"/>
          </p:cNvCxnSpPr>
          <p:nvPr/>
        </p:nvCxnSpPr>
        <p:spPr>
          <a:xfrm flipV="1">
            <a:off x="5491563" y="1650430"/>
            <a:ext cx="843127" cy="188823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>
            <a:stCxn id="5" idx="3"/>
            <a:endCxn id="7" idx="1"/>
          </p:cNvCxnSpPr>
          <p:nvPr/>
        </p:nvCxnSpPr>
        <p:spPr>
          <a:xfrm flipV="1">
            <a:off x="5491563" y="2472598"/>
            <a:ext cx="843127" cy="10660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>
            <a:stCxn id="5" idx="3"/>
            <a:endCxn id="9" idx="1"/>
          </p:cNvCxnSpPr>
          <p:nvPr/>
        </p:nvCxnSpPr>
        <p:spPr>
          <a:xfrm>
            <a:off x="5491563" y="3538668"/>
            <a:ext cx="843127" cy="33097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>
            <a:stCxn id="5" idx="3"/>
            <a:endCxn id="10" idx="1"/>
          </p:cNvCxnSpPr>
          <p:nvPr/>
        </p:nvCxnSpPr>
        <p:spPr>
          <a:xfrm>
            <a:off x="5491563" y="3538668"/>
            <a:ext cx="843127" cy="85526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574043" y="4824288"/>
            <a:ext cx="180702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Training</a:t>
            </a:r>
            <a:endParaRPr lang="en-US" sz="1600" b="1" dirty="0"/>
          </a:p>
        </p:txBody>
      </p:sp>
      <p:sp>
        <p:nvSpPr>
          <p:cNvPr id="47" name="TextBox 46"/>
          <p:cNvSpPr txBox="1"/>
          <p:nvPr/>
        </p:nvSpPr>
        <p:spPr>
          <a:xfrm>
            <a:off x="574043" y="1056205"/>
            <a:ext cx="1807022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b="1" dirty="0" err="1" smtClean="0"/>
              <a:t>Operatie</a:t>
            </a:r>
            <a:endParaRPr lang="en-US" sz="1600" b="1" dirty="0"/>
          </a:p>
        </p:txBody>
      </p:sp>
      <p:cxnSp>
        <p:nvCxnSpPr>
          <p:cNvPr id="49" name="Elbow Connector 48"/>
          <p:cNvCxnSpPr>
            <a:stCxn id="10" idx="3"/>
            <a:endCxn id="46" idx="3"/>
          </p:cNvCxnSpPr>
          <p:nvPr/>
        </p:nvCxnSpPr>
        <p:spPr>
          <a:xfrm flipH="1">
            <a:off x="2381065" y="4393932"/>
            <a:ext cx="5760647" cy="599633"/>
          </a:xfrm>
          <a:prstGeom prst="bentConnector3">
            <a:avLst>
              <a:gd name="adj1" fmla="val -3968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3" name="Elbow Connector 52"/>
          <p:cNvCxnSpPr>
            <a:stCxn id="9" idx="3"/>
            <a:endCxn id="46" idx="3"/>
          </p:cNvCxnSpPr>
          <p:nvPr/>
        </p:nvCxnSpPr>
        <p:spPr>
          <a:xfrm flipH="1">
            <a:off x="2381065" y="3571765"/>
            <a:ext cx="5760647" cy="1421800"/>
          </a:xfrm>
          <a:prstGeom prst="bentConnector3">
            <a:avLst>
              <a:gd name="adj1" fmla="val -3968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4" name="Elbow Connector 53"/>
          <p:cNvCxnSpPr>
            <a:stCxn id="7" idx="3"/>
            <a:endCxn id="46" idx="3"/>
          </p:cNvCxnSpPr>
          <p:nvPr/>
        </p:nvCxnSpPr>
        <p:spPr>
          <a:xfrm flipH="1">
            <a:off x="2381065" y="2472598"/>
            <a:ext cx="5760647" cy="2520967"/>
          </a:xfrm>
          <a:prstGeom prst="bentConnector3">
            <a:avLst>
              <a:gd name="adj1" fmla="val -3968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55" name="Elbow Connector 54"/>
          <p:cNvCxnSpPr>
            <a:stCxn id="8" idx="3"/>
            <a:endCxn id="46" idx="3"/>
          </p:cNvCxnSpPr>
          <p:nvPr/>
        </p:nvCxnSpPr>
        <p:spPr>
          <a:xfrm flipH="1">
            <a:off x="2381065" y="1650430"/>
            <a:ext cx="5760647" cy="3343135"/>
          </a:xfrm>
          <a:prstGeom prst="bentConnector3">
            <a:avLst>
              <a:gd name="adj1" fmla="val -3968"/>
            </a:avLst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7" name="Elbow Connector 66"/>
          <p:cNvCxnSpPr>
            <a:stCxn id="47" idx="2"/>
            <a:endCxn id="4" idx="1"/>
          </p:cNvCxnSpPr>
          <p:nvPr/>
        </p:nvCxnSpPr>
        <p:spPr>
          <a:xfrm rot="16200000" flipH="1">
            <a:off x="956863" y="1915450"/>
            <a:ext cx="1496197" cy="454814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0" name="Elbow Connector 69"/>
          <p:cNvCxnSpPr>
            <a:stCxn id="46" idx="0"/>
            <a:endCxn id="4" idx="1"/>
          </p:cNvCxnSpPr>
          <p:nvPr/>
        </p:nvCxnSpPr>
        <p:spPr>
          <a:xfrm rot="5400000" flipH="1" flipV="1">
            <a:off x="738295" y="3630215"/>
            <a:ext cx="1933332" cy="454814"/>
          </a:xfrm>
          <a:prstGeom prst="bentConnector2">
            <a:avLst/>
          </a:prstGeom>
          <a:ln>
            <a:solidFill>
              <a:srgbClr val="00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28" name="Picture 2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59330"/>
            <a:ext cx="9144000" cy="798671"/>
          </a:xfrm>
          <a:prstGeom prst="rect">
            <a:avLst/>
          </a:prstGeom>
        </p:spPr>
      </p:pic>
      <p:sp>
        <p:nvSpPr>
          <p:cNvPr id="29" name="TextBox 28"/>
          <p:cNvSpPr txBox="1"/>
          <p:nvPr/>
        </p:nvSpPr>
        <p:spPr>
          <a:xfrm>
            <a:off x="0" y="6271142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r"/>
            <a:r>
              <a:rPr lang="en-US" sz="22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VAN GEDRAG NAAR METEN EN STUREN</a:t>
            </a:r>
          </a:p>
        </p:txBody>
      </p:sp>
    </p:spTree>
    <p:extLst>
      <p:ext uri="{BB962C8B-B14F-4D97-AF65-F5344CB8AC3E}">
        <p14:creationId xmlns:p14="http://schemas.microsoft.com/office/powerpoint/2010/main" val="2444416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 descr="shape.jp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8600" y="-34750"/>
            <a:ext cx="9513260" cy="651175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59330"/>
            <a:ext cx="9144000" cy="7986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"/>
            <a:ext cx="9144000" cy="1393031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r"/>
            <a:endParaRPr/>
          </a:p>
        </p:txBody>
      </p:sp>
      <p:sp>
        <p:nvSpPr>
          <p:cNvPr id="6" name="TextBox 5"/>
          <p:cNvSpPr txBox="1"/>
          <p:nvPr/>
        </p:nvSpPr>
        <p:spPr>
          <a:xfrm>
            <a:off x="0" y="6271142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r"/>
            <a:r>
              <a:rPr lang="en-US" sz="22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SHAPE 2.0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059330"/>
            <a:ext cx="9144000" cy="7986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"/>
            <a:ext cx="9144000" cy="1393031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r"/>
            <a:endParaRPr dirty="0"/>
          </a:p>
        </p:txBody>
      </p:sp>
      <p:sp>
        <p:nvSpPr>
          <p:cNvPr id="6" name="TextBox 5"/>
          <p:cNvSpPr txBox="1"/>
          <p:nvPr/>
        </p:nvSpPr>
        <p:spPr>
          <a:xfrm>
            <a:off x="0" y="6271142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r"/>
            <a:r>
              <a:rPr lang="en-US" sz="22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SHAPE </a:t>
            </a:r>
            <a:r>
              <a:rPr lang="en-US" sz="22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2.0 Mapping op ICAO Pilot Core Competencies</a:t>
            </a:r>
            <a:endParaRPr lang="en-US" sz="2200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CooperHewitt-Medium"/>
            </a:endParaRPr>
          </a:p>
        </p:txBody>
      </p:sp>
      <p:grpSp>
        <p:nvGrpSpPr>
          <p:cNvPr id="17" name="Group 16"/>
          <p:cNvGrpSpPr/>
          <p:nvPr/>
        </p:nvGrpSpPr>
        <p:grpSpPr>
          <a:xfrm>
            <a:off x="457200" y="2819400"/>
            <a:ext cx="8062225" cy="2455228"/>
            <a:chOff x="0" y="0"/>
            <a:chExt cx="7754446" cy="2362200"/>
          </a:xfrm>
          <a:solidFill>
            <a:srgbClr val="0C7DB1"/>
          </a:solidFill>
        </p:grpSpPr>
        <p:sp>
          <p:nvSpPr>
            <p:cNvPr id="18" name="Rounded Rectangle 17"/>
            <p:cNvSpPr/>
            <p:nvPr/>
          </p:nvSpPr>
          <p:spPr bwMode="auto">
            <a:xfrm>
              <a:off x="0" y="0"/>
              <a:ext cx="1752600" cy="990600"/>
            </a:xfrm>
            <a:prstGeom prst="roundRect">
              <a:avLst/>
            </a:prstGeom>
            <a:grpFill/>
            <a:ln w="9525" cap="flat" cmpd="sng" algn="ctr">
              <a:solidFill>
                <a:srgbClr val="009BE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200" b="1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ＭＳ Ｐゴシック"/>
                </a:rPr>
                <a:t>Application of Procedures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P1, P2, P3, P4, P5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</p:txBody>
        </p:sp>
        <p:sp>
          <p:nvSpPr>
            <p:cNvPr id="19" name="Rounded Rectangle 18"/>
            <p:cNvSpPr/>
            <p:nvPr/>
          </p:nvSpPr>
          <p:spPr bwMode="auto">
            <a:xfrm>
              <a:off x="1904999" y="0"/>
              <a:ext cx="2044463" cy="990600"/>
            </a:xfrm>
            <a:prstGeom prst="roundRect">
              <a:avLst/>
            </a:prstGeom>
            <a:grpFill/>
            <a:ln w="9525" cap="flat" cmpd="sng" algn="ctr">
              <a:solidFill>
                <a:srgbClr val="009BE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200" b="1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ＭＳ Ｐゴシック"/>
                </a:rPr>
                <a:t>Communication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GB" sz="1200">
                  <a:solidFill>
                    <a:schemeClr val="bg1"/>
                  </a:solidFill>
                  <a:effectLst/>
                  <a:latin typeface="Times New Roman"/>
                  <a:ea typeface="ＭＳ 明朝"/>
                </a:rPr>
                <a:t> 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H1, H2, H3, H4, 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P2, P3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</p:txBody>
        </p:sp>
        <p:sp>
          <p:nvSpPr>
            <p:cNvPr id="20" name="Rounded Rectangle 19"/>
            <p:cNvSpPr/>
            <p:nvPr/>
          </p:nvSpPr>
          <p:spPr bwMode="auto">
            <a:xfrm>
              <a:off x="4107299" y="19507"/>
              <a:ext cx="1752601" cy="990600"/>
            </a:xfrm>
            <a:prstGeom prst="roundRect">
              <a:avLst/>
            </a:prstGeom>
            <a:grpFill/>
            <a:ln w="9525" cap="flat" cmpd="sng" algn="ctr">
              <a:solidFill>
                <a:srgbClr val="009BE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200" b="1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ＭＳ Ｐゴシック"/>
                </a:rPr>
                <a:t>Manual Control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GB" sz="1200">
                  <a:solidFill>
                    <a:schemeClr val="bg1"/>
                  </a:solidFill>
                  <a:effectLst/>
                  <a:latin typeface="Times New Roman"/>
                  <a:ea typeface="ＭＳ 明朝"/>
                </a:rPr>
                <a:t> 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A2, A3, A4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S5, E1, E2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</p:txBody>
        </p:sp>
        <p:sp>
          <p:nvSpPr>
            <p:cNvPr id="21" name="Rounded Rectangle 20"/>
            <p:cNvSpPr/>
            <p:nvPr/>
          </p:nvSpPr>
          <p:spPr bwMode="auto">
            <a:xfrm>
              <a:off x="6001845" y="19507"/>
              <a:ext cx="1752601" cy="990600"/>
            </a:xfrm>
            <a:prstGeom prst="roundRect">
              <a:avLst/>
            </a:prstGeom>
            <a:grpFill/>
            <a:ln w="9525" cap="flat" cmpd="sng" algn="ctr">
              <a:solidFill>
                <a:srgbClr val="009BE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200" b="1" kern="1200" dirty="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ＭＳ Ｐゴシック"/>
                </a:rPr>
                <a:t>Automation</a:t>
              </a:r>
              <a:endParaRPr lang="en-US" sz="1200" dirty="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GB" sz="1200" dirty="0">
                  <a:solidFill>
                    <a:schemeClr val="bg1"/>
                  </a:solidFill>
                  <a:effectLst/>
                  <a:latin typeface="Times New Roman"/>
                  <a:ea typeface="ＭＳ 明朝"/>
                </a:rPr>
                <a:t> </a:t>
              </a:r>
              <a:endParaRPr lang="en-US" sz="1200" dirty="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A2, A3, A4 </a:t>
              </a:r>
              <a:endParaRPr lang="en-US" sz="1200" dirty="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S5, E1, E2</a:t>
              </a:r>
              <a:endParaRPr lang="en-US" sz="1200" dirty="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</p:txBody>
        </p:sp>
        <p:sp>
          <p:nvSpPr>
            <p:cNvPr id="22" name="Rounded Rectangle 21"/>
            <p:cNvSpPr/>
            <p:nvPr/>
          </p:nvSpPr>
          <p:spPr bwMode="auto">
            <a:xfrm>
              <a:off x="0" y="1371600"/>
              <a:ext cx="1752600" cy="990600"/>
            </a:xfrm>
            <a:prstGeom prst="roundRect">
              <a:avLst/>
            </a:prstGeom>
            <a:grpFill/>
            <a:ln w="9525" cap="flat" cmpd="sng" algn="ctr">
              <a:solidFill>
                <a:srgbClr val="009BE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200" b="1" kern="1200" dirty="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ＭＳ Ｐゴシック"/>
                </a:rPr>
                <a:t>Leadership &amp; Teamwork</a:t>
              </a:r>
              <a:endParaRPr lang="en-US" sz="1200" dirty="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H1, H3, H4, </a:t>
              </a:r>
              <a:endParaRPr lang="en-US" sz="1200" dirty="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S1, S2, S4</a:t>
              </a:r>
              <a:endParaRPr lang="en-US" sz="1200" dirty="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</p:txBody>
        </p:sp>
        <p:sp>
          <p:nvSpPr>
            <p:cNvPr id="23" name="Rounded Rectangle 22"/>
            <p:cNvSpPr/>
            <p:nvPr/>
          </p:nvSpPr>
          <p:spPr bwMode="auto">
            <a:xfrm>
              <a:off x="1904999" y="1371141"/>
              <a:ext cx="2044463" cy="990600"/>
            </a:xfrm>
            <a:prstGeom prst="roundRect">
              <a:avLst/>
            </a:prstGeom>
            <a:grpFill/>
            <a:ln w="9525" cap="flat" cmpd="sng" algn="ctr">
              <a:solidFill>
                <a:srgbClr val="009BE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200" b="1" kern="1200" dirty="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ＭＳ Ｐゴシック"/>
                </a:rPr>
                <a:t>Problem Solving &amp; Decision Making</a:t>
              </a:r>
              <a:endParaRPr lang="en-US" sz="1200" dirty="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 dirty="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E1, E2, E3, E4, E5, H3, S5</a:t>
              </a:r>
              <a:endParaRPr lang="en-US" sz="1200" dirty="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</p:txBody>
        </p:sp>
        <p:sp>
          <p:nvSpPr>
            <p:cNvPr id="24" name="Rounded Rectangle 23"/>
            <p:cNvSpPr/>
            <p:nvPr/>
          </p:nvSpPr>
          <p:spPr bwMode="auto">
            <a:xfrm>
              <a:off x="4107444" y="1351822"/>
              <a:ext cx="1752599" cy="990600"/>
            </a:xfrm>
            <a:prstGeom prst="roundRect">
              <a:avLst/>
            </a:prstGeom>
            <a:grpFill/>
            <a:ln w="9525" cap="flat" cmpd="sng" algn="ctr">
              <a:solidFill>
                <a:srgbClr val="009BE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200" b="1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ＭＳ Ｐゴシック"/>
                </a:rPr>
                <a:t>Situation Awareness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E1, E2, E3, E4, A4, S1, S4, H3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</p:txBody>
        </p:sp>
        <p:sp>
          <p:nvSpPr>
            <p:cNvPr id="25" name="Rounded Rectangle 24"/>
            <p:cNvSpPr/>
            <p:nvPr/>
          </p:nvSpPr>
          <p:spPr bwMode="auto">
            <a:xfrm>
              <a:off x="6001554" y="1351822"/>
              <a:ext cx="1752599" cy="990600"/>
            </a:xfrm>
            <a:prstGeom prst="roundRect">
              <a:avLst/>
            </a:prstGeom>
            <a:grpFill/>
            <a:ln w="9525" cap="flat" cmpd="sng" algn="ctr">
              <a:solidFill>
                <a:srgbClr val="009BE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0000" tIns="46800" rIns="90000" bIns="46800" numCol="1" rtlCol="0" anchor="ctr" anchorCtr="0" compatLnSpc="1">
              <a:prstTxWarp prst="textNoShape">
                <a:avLst/>
              </a:prstTxWarp>
            </a:bodyPr>
            <a:lstStyle/>
            <a:p>
              <a:pPr algn="ctr" fontAlgn="base">
                <a:spcAft>
                  <a:spcPts val="0"/>
                </a:spcAft>
              </a:pPr>
              <a:r>
                <a:rPr lang="en-US" sz="1200" b="1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ＭＳ Ｐゴシック"/>
                </a:rPr>
                <a:t>Workload Management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  <a:p>
              <a:pPr algn="ctr" fontAlgn="base">
                <a:spcAft>
                  <a:spcPts val="0"/>
                </a:spcAft>
              </a:pPr>
              <a:r>
                <a:rPr lang="en-US" sz="1200" kern="1200">
                  <a:solidFill>
                    <a:schemeClr val="bg1"/>
                  </a:solidFill>
                  <a:effectLst/>
                  <a:latin typeface="Verdana"/>
                  <a:ea typeface="ＭＳ Ｐゴシック"/>
                  <a:cs typeface="Arial"/>
                </a:rPr>
                <a:t>S1, S2, S5, H3, H4, E1, E3</a:t>
              </a:r>
              <a:endParaRPr lang="en-US" sz="1200">
                <a:solidFill>
                  <a:schemeClr val="bg1"/>
                </a:solidFill>
                <a:effectLst/>
                <a:latin typeface="Times New Roman"/>
                <a:ea typeface="ＭＳ 明朝"/>
              </a:endParaRPr>
            </a:p>
          </p:txBody>
        </p:sp>
      </p:grpSp>
      <p:sp>
        <p:nvSpPr>
          <p:cNvPr id="2" name="Rectangle 1"/>
          <p:cNvSpPr/>
          <p:nvPr/>
        </p:nvSpPr>
        <p:spPr>
          <a:xfrm>
            <a:off x="3090335" y="349310"/>
            <a:ext cx="3111749" cy="206210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12800" dirty="0" err="1">
                <a:solidFill>
                  <a:srgbClr val="FF0000"/>
                </a:solidFill>
                <a:latin typeface="Wingdings"/>
              </a:rPr>
              <a:t>ý</a:t>
            </a:r>
            <a:r>
              <a:rPr lang="en-US" sz="12800" dirty="0" err="1">
                <a:solidFill>
                  <a:srgbClr val="008000"/>
                </a:solidFill>
                <a:latin typeface="Wingdings"/>
              </a:rPr>
              <a:t>þ</a:t>
            </a:r>
            <a:endParaRPr lang="en-US" sz="12800" dirty="0">
              <a:solidFill>
                <a:srgbClr val="008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409019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7189"/>
            <a:ext cx="9144000" cy="1092993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64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(E4) DECISIVENESS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5" y="1807368"/>
            <a:ext cx="8786813" cy="4638080"/>
          </a:xfrm>
          <a:prstGeom prst="rect">
            <a:avLst/>
          </a:prstGeom>
        </p:spPr>
        <p:txBody>
          <a:bodyPr wrap="square" lIns="57397" tIns="28698" rIns="57397" bIns="28698">
            <a:normAutofit fontScale="92500"/>
          </a:bodyPr>
          <a:lstStyle/>
          <a:p>
            <a:pPr>
              <a:lnSpc>
                <a:spcPct val="115200"/>
              </a:lnSpc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Take decisions related to situational control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Desired </a:t>
            </a:r>
            <a:r>
              <a:rPr lang="en-US" sz="4500" dirty="0" err="1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components:Takes</a:t>
            </a:r>
            <a:r>
              <a:rPr lang="en-US" sz="45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 </a:t>
            </a: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a decision when </a:t>
            </a:r>
            <a:r>
              <a:rPr lang="en-US" sz="45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necessary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GB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Not Desired </a:t>
            </a:r>
            <a:r>
              <a:rPr lang="en-GB" sz="4500" dirty="0" err="1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components:Does</a:t>
            </a:r>
            <a:r>
              <a:rPr lang="en-GB" sz="4500" dirty="0" smtClean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 </a:t>
            </a:r>
            <a:r>
              <a:rPr lang="en-GB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not take a decision when necessary</a:t>
            </a:r>
            <a:endParaRPr lang="en-US" sz="4500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CooperHewitt-Medium"/>
            </a:endParaRP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endParaRPr lang="en-US" sz="4500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CooperHewitt-Medium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6059330"/>
            <a:ext cx="9144000" cy="798671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"/>
            <a:ext cx="9144000" cy="12644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0" y="1"/>
            <a:ext cx="9144000" cy="1264444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l"/>
            <a:r>
              <a:rPr lang="en-US" sz="6600" b="1" dirty="0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TYPE QUALIFICATION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0" y="6271142"/>
            <a:ext cx="9144000" cy="375047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l"/>
            <a:r>
              <a:rPr lang="en-US" sz="220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LEREN VLIEGEN ANNO 2016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7189"/>
            <a:ext cx="9144000" cy="707231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41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MODULE 1: CORE FLYING SKILLS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5" y="1421606"/>
            <a:ext cx="8786813" cy="2323505"/>
          </a:xfrm>
          <a:prstGeom prst="rect">
            <a:avLst/>
          </a:prstGeom>
        </p:spPr>
        <p:txBody>
          <a:bodyPr wrap="square" lIns="57397" tIns="28698" rIns="57397" bIns="28698">
            <a:normAutofit lnSpcReduction="10000"/>
          </a:bodyPr>
          <a:lstStyle/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Manual flying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Raw data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"Whole task"</a:t>
            </a: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0" y="357188"/>
            <a:ext cx="9144000" cy="782240"/>
          </a:xfrm>
          <a:prstGeom prst="rect">
            <a:avLst/>
          </a:prstGeom>
        </p:spPr>
        <p:txBody>
          <a:bodyPr wrap="none" lIns="159436" tIns="0" rIns="159436" bIns="0" anchor="t"/>
          <a:lstStyle/>
          <a:p>
            <a:pPr algn="ctr"/>
            <a:r>
              <a:rPr lang="en-US" sz="4600" b="1">
                <a:solidFill>
                  <a:srgbClr val="FFFFFF"/>
                </a:solidFill>
                <a:effectLst>
                  <a:outerShdw blurRad="25000" dist="3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MODULE 2: BUILDING BLOCKS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178595" y="1496616"/>
            <a:ext cx="8786813" cy="3095029"/>
          </a:xfrm>
          <a:prstGeom prst="rect">
            <a:avLst/>
          </a:prstGeom>
        </p:spPr>
        <p:txBody>
          <a:bodyPr wrap="square" lIns="57397" tIns="28698" rIns="57397" bIns="28698">
            <a:normAutofit lnSpcReduction="10000"/>
          </a:bodyPr>
          <a:lstStyle/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Normal Ops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Adding AP/FD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Systems</a:t>
            </a:r>
          </a:p>
          <a:p>
            <a:pPr marL="478307" indent="-478307">
              <a:lnSpc>
                <a:spcPct val="115200"/>
              </a:lnSpc>
              <a:buFont typeface="CooperHewitt-Medium"/>
              <a:buChar char="•"/>
            </a:pPr>
            <a:r>
              <a:rPr lang="en-US" sz="4500" dirty="0" err="1">
                <a:solidFill>
                  <a:srgbClr val="FFFFFF"/>
                </a:solidFill>
                <a:effectLst>
                  <a:outerShdw blurRad="25000" dist="50000" dir="2700000">
                    <a:srgbClr val="000000">
                      <a:alpha val="90000"/>
                    </a:srgbClr>
                  </a:outerShdw>
                </a:effectLst>
                <a:latin typeface="CooperHewitt-Medium"/>
              </a:rPr>
              <a:t>Abnormals</a:t>
            </a:r>
            <a:endParaRPr lang="en-US" sz="4500" dirty="0">
              <a:solidFill>
                <a:srgbClr val="FFFFFF"/>
              </a:solidFill>
              <a:effectLst>
                <a:outerShdw blurRad="25000" dist="50000" dir="2700000">
                  <a:srgbClr val="000000">
                    <a:alpha val="90000"/>
                  </a:srgbClr>
                </a:outerShdw>
              </a:effectLst>
              <a:latin typeface="CooperHewitt-Medium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53</TotalTime>
  <Words>284</Words>
  <Application>Microsoft Macintosh PowerPoint</Application>
  <PresentationFormat>On-screen Show (4:3)</PresentationFormat>
  <Paragraphs>92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Herman Hello</cp:lastModifiedBy>
  <cp:revision>10</cp:revision>
  <dcterms:created xsi:type="dcterms:W3CDTF">2006-08-16T00:00:00Z</dcterms:created>
  <dcterms:modified xsi:type="dcterms:W3CDTF">2016-04-05T20:10:02Z</dcterms:modified>
</cp:coreProperties>
</file>